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44.xml" ContentType="application/vnd.openxmlformats-officedocument.presentationml.slideLayout+xml"/>
  <Override PartName="/ppt/slideLayouts/slideLayout3.xml" ContentType="application/vnd.openxmlformats-officedocument.presentationml.slideLayout+xml"/>
  <Override PartName="/ppt/slideLayouts/slideLayout43.xml" ContentType="application/vnd.openxmlformats-officedocument.presentationml.slideLayout+xml"/>
  <Override PartName="/ppt/slideLayouts/slideLayout2.xml" ContentType="application/vnd.openxmlformats-officedocument.presentationml.slideLayout+xml"/>
  <Override PartName="/ppt/slideLayouts/slideLayout42.xml" ContentType="application/vnd.openxmlformats-officedocument.presentationml.slideLayout+xml"/>
  <Override PartName="/ppt/slideLayouts/slideLayout1.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49.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22.xml" ContentType="application/vnd.openxmlformats-officedocument.presentationml.slideLayout+xml"/>
  <Override PartName="/ppt/slideLayouts/slideLayout76.xml" ContentType="application/vnd.openxmlformats-officedocument.presentationml.slideLayout+xml"/>
  <Override PartName="/ppt/slideLayouts/slideLayout23.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6.xml" ContentType="application/vnd.openxmlformats-officedocument.presentationml.slideLayout+xml"/>
  <Override PartName="/ppt/slideLayouts/slideLayout88.xml" ContentType="application/vnd.openxmlformats-officedocument.presentationml.slideLayout+xml"/>
  <Override PartName="/ppt/slideLayouts/slideLayout96.xml" ContentType="application/vnd.openxmlformats-officedocument.presentationml.slideLayout+xml"/>
  <Override PartName="/ppt/slideLayouts/slideLayout87.xml" ContentType="application/vnd.openxmlformats-officedocument.presentationml.slideLayout+xml"/>
  <Override PartName="/ppt/slideLayouts/slideLayout95.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68.xml" ContentType="application/vnd.openxmlformats-officedocument.presentationml.slideLayout+xml"/>
  <Override PartName="/ppt/slideLayouts/slideLayout83.xml" ContentType="application/vnd.openxmlformats-officedocument.presentationml.slideLayout+xml"/>
  <Override PartName="/ppt/slideLayouts/slideLayout67.xml" ContentType="application/vnd.openxmlformats-officedocument.presentationml.slideLayout+xml"/>
  <Override PartName="/ppt/slideLayouts/slideLayout82.xml" ContentType="application/vnd.openxmlformats-officedocument.presentationml.slideLayout+xml"/>
  <Override PartName="/ppt/slideLayouts/slideLayout66.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15.xml.rels" ContentType="application/vnd.openxmlformats-package.relationships+xml"/>
  <Override PartName="/ppt/slideLayouts/_rels/slideLayout90.xml.rels" ContentType="application/vnd.openxmlformats-package.relationships+xml"/>
  <Override PartName="/ppt/slideLayouts/_rels/slideLayout19.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91.xml.rels" ContentType="application/vnd.openxmlformats-package.relationships+xml"/>
  <Override PartName="/ppt/slideLayouts/_rels/slideLayout33.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70.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7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16.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xml.rels" ContentType="application/vnd.openxmlformats-package.relationships+xml"/>
  <Override PartName="/ppt/slideLayouts/_rels/slideLayout64.xml.rels" ContentType="application/vnd.openxmlformats-package.relationships+xml"/>
  <Override PartName="/ppt/slideLayouts/_rels/slideLayout32.xml.rels" ContentType="application/vnd.openxmlformats-package.relationships+xml"/>
  <Override PartName="/ppt/slideLayouts/_rels/slideLayout51.xml.rels" ContentType="application/vnd.openxmlformats-package.relationships+xml"/>
  <Override PartName="/ppt/slideLayouts/_rels/slideLayout83.xml.rels" ContentType="application/vnd.openxmlformats-package.relationships+xml"/>
  <Override PartName="/ppt/slideLayouts/_rels/slideLayout65.xml.rels" ContentType="application/vnd.openxmlformats-package.relationships+xml"/>
  <Override PartName="/ppt/slideLayouts/_rels/slideLayout1.xml.rels" ContentType="application/vnd.openxmlformats-package.relationships+xml"/>
  <Override PartName="/ppt/slideLayouts/_rels/slideLayout80.xml.rels" ContentType="application/vnd.openxmlformats-package.relationships+xml"/>
  <Override PartName="/ppt/slideLayouts/_rels/slideLayout22.xml.rels" ContentType="application/vnd.openxmlformats-package.relationships+xml"/>
  <Override PartName="/ppt/slideLayouts/_rels/slideLayout87.xml.rels" ContentType="application/vnd.openxmlformats-package.relationships+xml"/>
  <Override PartName="/ppt/slideLayouts/_rels/slideLayout72.xml.rels" ContentType="application/vnd.openxmlformats-package.relationships+xml"/>
  <Override PartName="/ppt/slideLayouts/_rels/slideLayout88.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66.xml.rels" ContentType="application/vnd.openxmlformats-package.relationships+xml"/>
  <Override PartName="/ppt/slideLayouts/_rels/slideLayout2.xml.rels" ContentType="application/vnd.openxmlformats-package.relationships+xml"/>
  <Override PartName="/ppt/slideLayouts/_rels/slideLayout48.xml.rels" ContentType="application/vnd.openxmlformats-package.relationships+xml"/>
  <Override PartName="/ppt/slideLayouts/_rels/slideLayout96.xml.rels" ContentType="application/vnd.openxmlformats-package.relationships+xml"/>
  <Override PartName="/ppt/slideLayouts/_rels/slideLayout95.xml.rels" ContentType="application/vnd.openxmlformats-package.relationships+xml"/>
  <Override PartName="/ppt/slideLayouts/_rels/slideLayout37.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63.xml.rels" ContentType="application/vnd.openxmlformats-package.relationships+xml"/>
  <Override PartName="/ppt/slideLayouts/_rels/slideLayout77.xml.rels" ContentType="application/vnd.openxmlformats-package.relationships+xml"/>
  <Override PartName="/ppt/slideLayouts/_rels/slideLayout45.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5.xml.rels" ContentType="application/vnd.openxmlformats-package.relationships+xml"/>
  <Override PartName="/ppt/slideLayouts/_rels/slideLayout89.xml.rels" ContentType="application/vnd.openxmlformats-package.relationships+xml"/>
  <Override PartName="/ppt/slideLayouts/_rels/slideLayout93.xml.rels" ContentType="application/vnd.openxmlformats-package.relationships+xml"/>
  <Override PartName="/ppt/slideLayouts/_rels/slideLayout35.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31.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43.xml.rels" ContentType="application/vnd.openxmlformats-package.relationships+xml"/>
  <Override PartName="/ppt/slideLayouts/_rels/slideLayout21.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34.xml.rels" ContentType="application/vnd.openxmlformats-package.relationships+xml"/>
  <Override PartName="/ppt/slideLayouts/_rels/slideLayout92.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40.xml.rels" ContentType="application/vnd.openxmlformats-package.relationships+xml"/>
  <Override PartName="/ppt/slideLayouts/_rels/slideLayout47.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86.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49.xml.rels" ContentType="application/vnd.openxmlformats-package.relationships+xml"/>
  <Override PartName="/ppt/slideLayouts/_rels/slideLayout17.xml.rels" ContentType="application/vnd.openxmlformats-package.relationships+xml"/>
  <Override PartName="/ppt/slideLayouts/_rels/slideLayout94.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4.xml.rels" ContentType="application/vnd.openxmlformats-package.relationships+xml"/>
  <Override PartName="/ppt/slideLayouts/_rels/slideLayout3.xml.rels" ContentType="application/vnd.openxmlformats-package.relationships+xml"/>
  <Override PartName="/ppt/slideLayouts/_rels/slideLayout67.xml.rels" ContentType="application/vnd.openxmlformats-package.relationships+xml"/>
  <Override PartName="/ppt/slideLayouts/_rels/slideLayout75.xml.rels" ContentType="application/vnd.openxmlformats-package.relationships+xml"/>
  <Override PartName="/ppt/slideLayouts/_rels/slideLayout4.xml.rels" ContentType="application/vnd.openxmlformats-package.relationships+xml"/>
  <Override PartName="/ppt/slideLayouts/_rels/slideLayout68.xml.rels" ContentType="application/vnd.openxmlformats-package.relationships+xml"/>
  <Override PartName="/ppt/slideLayouts/_rels/slideLayout76.xml.rels" ContentType="application/vnd.openxmlformats-package.relationships+xml"/>
  <Override PartName="/ppt/slideLayouts/_rels/slideLayout71.xml.rels" ContentType="application/vnd.openxmlformats-package.relationships+xml"/>
  <Override PartName="/ppt/slideLayouts/_rels/slideLayout82.xml.rels" ContentType="application/vnd.openxmlformats-package.relationships+xml"/>
  <Override PartName="/ppt/slideLayouts/_rels/slideLayout24.xml.rels" ContentType="application/vnd.openxmlformats-package.relationships+xml"/>
  <Override PartName="/ppt/slideLayouts/_rels/slideLayout78.xml.rels" ContentType="application/vnd.openxmlformats-package.relationships+xml"/>
  <Override PartName="/ppt/slideLayouts/_rels/slideLayout23.xml.rels" ContentType="application/vnd.openxmlformats-package.relationships+xml"/>
  <Override PartName="/ppt/slideLayouts/_rels/slideLayout81.xml.rels" ContentType="application/vnd.openxmlformats-package.relationships+xml"/>
  <Override PartName="/ppt/slideLayouts/slideLayout50.xml" ContentType="application/vnd.openxmlformats-officedocument.presentationml.slideLayout+xml"/>
  <Override PartName="/ppt/slideLayouts/slideLayout91.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_rels/presentation.xml.rels" ContentType="application/vnd.openxmlformats-package.relationships+xml"/>
  <Override PartName="/ppt/media/image46.wmf" ContentType="image/x-wmf"/>
  <Override PartName="/ppt/media/image7.png" ContentType="image/png"/>
  <Override PartName="/ppt/media/image57.png" ContentType="image/png"/>
  <Override PartName="/ppt/media/image45.jpeg" ContentType="image/jpeg"/>
  <Override PartName="/ppt/media/image12.png" ContentType="image/png"/>
  <Override PartName="/ppt/media/image44.png" ContentType="image/png"/>
  <Override PartName="/ppt/media/image27.jpeg" ContentType="image/jpeg"/>
  <Override PartName="/ppt/media/image33.wmf" ContentType="image/x-wmf"/>
  <Override PartName="/ppt/media/image43.png" ContentType="image/png"/>
  <Override PartName="/ppt/media/image42.png" ContentType="image/png"/>
  <Override PartName="/ppt/media/image41.png" ContentType="image/png"/>
  <Override PartName="/ppt/media/image40.png" ContentType="image/png"/>
  <Override PartName="/ppt/media/image32.png" ContentType="image/png"/>
  <Override PartName="/ppt/media/image47.png" ContentType="image/png"/>
  <Override PartName="/ppt/media/image36.wmf" ContentType="image/x-wmf"/>
  <Override PartName="/ppt/media/image31.jpeg" ContentType="image/jpeg"/>
  <Override PartName="/ppt/media/image18.jpeg" ContentType="image/jpeg"/>
  <Override PartName="/ppt/media/image29.png" ContentType="image/png"/>
  <Override PartName="/ppt/media/image26.png" ContentType="image/png"/>
  <Override PartName="/ppt/media/image24.jpeg" ContentType="image/jpeg"/>
  <Override PartName="/ppt/media/image14.png" ContentType="image/png"/>
  <Override PartName="/ppt/media/image10.jpeg" ContentType="image/jpeg"/>
  <Override PartName="/ppt/media/image25.jpeg" ContentType="image/jpeg"/>
  <Override PartName="/ppt/media/image9.jpeg" ContentType="image/jpeg"/>
  <Override PartName="/ppt/media/image11.png" ContentType="image/png"/>
  <Override PartName="/ppt/media/image59.wmf" ContentType="image/x-wmf"/>
  <Override PartName="/ppt/media/image37.png" ContentType="image/png"/>
  <Override PartName="/ppt/media/image30.jpeg" ContentType="image/jpeg"/>
  <Override PartName="/ppt/media/image3.png" ContentType="image/png"/>
  <Override PartName="/ppt/media/image53.png" ContentType="image/png"/>
  <Override PartName="/ppt/media/image2.png" ContentType="image/png"/>
  <Override PartName="/ppt/media/image52.png" ContentType="image/png"/>
  <Override PartName="/ppt/media/image22.png" ContentType="image/png"/>
  <Override PartName="/ppt/media/image1.png" ContentType="image/png"/>
  <Override PartName="/ppt/media/image51.png" ContentType="image/png"/>
  <Override PartName="/ppt/media/image6.png" ContentType="image/png"/>
  <Override PartName="/ppt/media/image56.png" ContentType="image/png"/>
  <Override PartName="/ppt/media/image21.png" ContentType="image/png"/>
  <Override PartName="/ppt/media/image38.png" ContentType="image/png"/>
  <Override PartName="/ppt/media/image61.png" ContentType="image/png"/>
  <Override PartName="/ppt/media/image62.png" ContentType="image/png"/>
  <Override PartName="/ppt/media/image63.wmf" ContentType="image/x-wmf"/>
  <Override PartName="/ppt/media/image74.png" ContentType="image/png"/>
  <Override PartName="/ppt/media/image64.wmf" ContentType="image/x-wmf"/>
  <Override PartName="/ppt/media/image70.jpeg" ContentType="image/jpeg"/>
  <Override PartName="/ppt/media/image23.png" ContentType="image/png"/>
  <Override PartName="/ppt/media/image8.png" ContentType="image/png"/>
  <Override PartName="/ppt/media/image77.png" ContentType="image/png"/>
  <Override PartName="/ppt/media/image66.wmf" ContentType="image/x-wmf"/>
  <Override PartName="/ppt/media/image80.png" ContentType="image/png"/>
  <Override PartName="/ppt/media/image81.png" ContentType="image/png"/>
  <Override PartName="/ppt/media/image48.png" ContentType="image/png"/>
  <Override PartName="/ppt/media/image82.png" ContentType="image/png"/>
  <Override PartName="/ppt/media/image49.png" ContentType="image/png"/>
  <Override PartName="/ppt/media/image85.png" ContentType="image/png"/>
  <Override PartName="/ppt/media/image84.png" ContentType="image/png"/>
  <Override PartName="/ppt/media/image78.png" ContentType="image/png"/>
  <Override PartName="/ppt/media/image76.png" ContentType="image/png"/>
  <Override PartName="/ppt/media/image65.wmf" ContentType="image/x-wmf"/>
  <Override PartName="/ppt/media/image71.png" ContentType="image/png"/>
  <Override PartName="/ppt/media/image60.wmf" ContentType="image/x-wmf"/>
  <Override PartName="/ppt/media/image83.png" ContentType="image/png"/>
  <Override PartName="/ppt/media/image68.png" ContentType="image/png"/>
  <Override PartName="/ppt/media/image15.png" ContentType="image/png"/>
  <Override PartName="/ppt/media/image34.wmf" ContentType="image/x-wmf"/>
  <Override PartName="/ppt/media/image67.jpeg" ContentType="image/jpeg"/>
  <Override PartName="/ppt/media/image75.jpeg" ContentType="image/jpeg"/>
  <Override PartName="/ppt/media/image73.png" ContentType="image/png"/>
  <Override PartName="/ppt/media/image72.png" ContentType="image/png"/>
  <Override PartName="/ppt/media/image39.png" ContentType="image/png"/>
  <Override PartName="/ppt/media/image58.wmf" ContentType="image/x-wmf"/>
  <Override PartName="/ppt/media/image69.png" ContentType="image/png"/>
  <Override PartName="/ppt/media/image16.png" ContentType="image/png"/>
  <Override PartName="/ppt/media/image35.wmf" ContentType="image/x-wmf"/>
  <Override PartName="/ppt/media/image50.png" ContentType="image/png"/>
  <Override PartName="/ppt/media/image17.png" ContentType="image/png"/>
  <Override PartName="/ppt/media/image20.png" ContentType="image/png"/>
  <Override PartName="/ppt/media/image79.png" ContentType="image/png"/>
  <Override PartName="/ppt/media/image5.png" ContentType="image/png"/>
  <Override PartName="/ppt/media/image55.png" ContentType="image/png"/>
  <Override PartName="/ppt/media/image19.png" ContentType="image/png"/>
  <Override PartName="/ppt/media/image13.png" ContentType="image/png"/>
  <Override PartName="/ppt/media/image54.png" ContentType="image/png"/>
  <Override PartName="/ppt/media/image4.png" ContentType="image/png"/>
  <Override PartName="/ppt/media/image28.jpeg" ContentType="image/jpeg"/>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8.xml" ContentType="application/vnd.openxmlformats-officedocument.presentationml.slide+xml"/>
  <Override PartName="/ppt/slides/slide10.xml" ContentType="application/vnd.openxmlformats-officedocument.presentationml.slide+xml"/>
  <Override PartName="/ppt/slides/slide109.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79.xml" ContentType="application/vnd.openxmlformats-officedocument.presentationml.slide+xml"/>
  <Override PartName="/ppt/slides/slide20.xml" ContentType="application/vnd.openxmlformats-officedocument.presentationml.slide+xml"/>
  <Override PartName="/ppt/slides/slide69.xml" ContentType="application/vnd.openxmlformats-officedocument.presentationml.slide+xml"/>
  <Override PartName="/ppt/slides/slide104.xml" ContentType="application/vnd.openxmlformats-officedocument.presentationml.slide+xml"/>
  <Override PartName="/ppt/slides/slide37.xml" ContentType="application/vnd.openxmlformats-officedocument.presentationml.slide+xml"/>
  <Override PartName="/ppt/slides/slide54.xml" ContentType="application/vnd.openxmlformats-officedocument.presentationml.slide+xml"/>
  <Override PartName="/ppt/slides/_rels/slide76.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72.xml.rels" ContentType="application/vnd.openxmlformats-package.relationships+xml"/>
  <Override PartName="/ppt/slides/_rels/slide71.xml.rels" ContentType="application/vnd.openxmlformats-package.relationships+xml"/>
  <Override PartName="/ppt/slides/_rels/slide57.xml.rels" ContentType="application/vnd.openxmlformats-package.relationships+xml"/>
  <Override PartName="/ppt/slides/_rels/slide103.xml.rels" ContentType="application/vnd.openxmlformats-package.relationships+xml"/>
  <Override PartName="/ppt/slides/_rels/slide13.xml.rels" ContentType="application/vnd.openxmlformats-package.relationships+xml"/>
  <Override PartName="/ppt/slides/_rels/slide67.xml.rels" ContentType="application/vnd.openxmlformats-package.relationships+xml"/>
  <Override PartName="/ppt/slides/_rels/slide102.xml.rels" ContentType="application/vnd.openxmlformats-package.relationships+xml"/>
  <Override PartName="/ppt/slides/_rels/slide12.xml.rels" ContentType="application/vnd.openxmlformats-package.relationships+xml"/>
  <Override PartName="/ppt/slides/_rels/slide31.xml.rels" ContentType="application/vnd.openxmlformats-package.relationships+xml"/>
  <Override PartName="/ppt/slides/_rels/slide88.xml.rels" ContentType="application/vnd.openxmlformats-package.relationships+xml"/>
  <Override PartName="/ppt/slides/_rels/slide27.xml.rels" ContentType="application/vnd.openxmlformats-package.relationships+xml"/>
  <Override PartName="/ppt/slides/_rels/slide107.xml.rels" ContentType="application/vnd.openxmlformats-package.relationships+xml"/>
  <Override PartName="/ppt/slides/_rels/slide54.xml.rels" ContentType="application/vnd.openxmlformats-package.relationships+xml"/>
  <Override PartName="/ppt/slides/_rels/slide3.xml.rels" ContentType="application/vnd.openxmlformats-package.relationships+xml"/>
  <Override PartName="/ppt/slides/_rels/slide60.xml.rels" ContentType="application/vnd.openxmlformats-package.relationships+xml"/>
  <Override PartName="/ppt/slides/_rels/slide79.xml.rels" ContentType="application/vnd.openxmlformats-package.relationships+xml"/>
  <Override PartName="/ppt/slides/_rels/slide93.xml.rels" ContentType="application/vnd.openxmlformats-package.relationships+xml"/>
  <Override PartName="/ppt/slides/_rels/slide35.xml.rels" ContentType="application/vnd.openxmlformats-package.relationships+xml"/>
  <Override PartName="/ppt/slides/_rels/slide43.xml.rels" ContentType="application/vnd.openxmlformats-package.relationships+xml"/>
  <Override PartName="/ppt/slides/_rels/slide40.xml.rels" ContentType="application/vnd.openxmlformats-package.relationships+xml"/>
  <Override PartName="/ppt/slides/_rels/slide97.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30.xml.rels" ContentType="application/vnd.openxmlformats-package.relationships+xml"/>
  <Override PartName="/ppt/slides/_rels/slide87.xml.rels" ContentType="application/vnd.openxmlformats-package.relationships+xml"/>
  <Override PartName="/ppt/slides/_rels/slide104.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78.xml.rels" ContentType="application/vnd.openxmlformats-package.relationships+xml"/>
  <Override PartName="/ppt/slides/_rels/slide38.xml.rels" ContentType="application/vnd.openxmlformats-package.relationships+xml"/>
  <Override PartName="/ppt/slides/_rels/slide86.xml.rels" ContentType="application/vnd.openxmlformats-package.relationships+xml"/>
  <Override PartName="/ppt/slides/_rels/slide66.xml.rels" ContentType="application/vnd.openxmlformats-package.relationships+xml"/>
  <Override PartName="/ppt/slides/_rels/slide9.xml.rels" ContentType="application/vnd.openxmlformats-package.relationships+xml"/>
  <Override PartName="/ppt/slides/_rels/slide21.xml.rels" ContentType="application/vnd.openxmlformats-package.relationships+xml"/>
  <Override PartName="/ppt/slides/_rels/slide80.xml.rels" ContentType="application/vnd.openxmlformats-package.relationships+xml"/>
  <Override PartName="/ppt/slides/_rels/slide22.xml.rels" ContentType="application/vnd.openxmlformats-package.relationships+xml"/>
  <Override PartName="/ppt/slides/_rels/slide81.xml.rels" ContentType="application/vnd.openxmlformats-package.relationships+xml"/>
  <Override PartName="/ppt/slides/_rels/slide23.xml.rels" ContentType="application/vnd.openxmlformats-package.relationships+xml"/>
  <Override PartName="/ppt/slides/_rels/slide82.xml.rels" ContentType="application/vnd.openxmlformats-package.relationships+xml"/>
  <Override PartName="/ppt/slides/_rels/slide24.xml.rels" ContentType="application/vnd.openxmlformats-package.relationships+xml"/>
  <Override PartName="/ppt/slides/_rels/slide96.xml.rels" ContentType="application/vnd.openxmlformats-package.relationships+xml"/>
  <Override PartName="/ppt/slides/_rels/slide64.xml.rels" ContentType="application/vnd.openxmlformats-package.relationships+xml"/>
  <Override PartName="/ppt/slides/_rels/slide94.xml.rels" ContentType="application/vnd.openxmlformats-package.relationships+xml"/>
  <Override PartName="/ppt/slides/_rels/slide36.xml.rels" ContentType="application/vnd.openxmlformats-package.relationships+xml"/>
  <Override PartName="/ppt/slides/_rels/slide69.xml.rels" ContentType="application/vnd.openxmlformats-package.relationships+xml"/>
  <Override PartName="/ppt/slides/_rels/slide83.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37.xml.rels" ContentType="application/vnd.openxmlformats-package.relationships+xml"/>
  <Override PartName="/ppt/slides/_rels/slide95.xml.rels" ContentType="application/vnd.openxmlformats-package.relationships+xml"/>
  <Override PartName="/ppt/slides/_rels/slide85.xml.rels" ContentType="application/vnd.openxmlformats-package.relationships+xml"/>
  <Override PartName="/ppt/slides/_rels/slide84.xml.rels" ContentType="application/vnd.openxmlformats-package.relationships+xml"/>
  <Override PartName="/ppt/slides/_rels/slide7.xml.rels" ContentType="application/vnd.openxmlformats-package.relationships+xml"/>
  <Override PartName="/ppt/slides/_rels/slide29.xml.rels" ContentType="application/vnd.openxmlformats-package.relationships+xml"/>
  <Override PartName="/ppt/slides/_rels/slide109.xml.rels" ContentType="application/vnd.openxmlformats-package.relationships+xml"/>
  <Override PartName="/ppt/slides/_rels/slide56.xml.rels" ContentType="application/vnd.openxmlformats-package.relationships+xml"/>
  <Override PartName="/ppt/slides/_rels/slide28.xml.rels" ContentType="application/vnd.openxmlformats-package.relationships+xml"/>
  <Override PartName="/ppt/slides/_rels/slide108.xml.rels" ContentType="application/vnd.openxmlformats-package.relationships+xml"/>
  <Override PartName="/ppt/slides/_rels/slide55.xml.rels" ContentType="application/vnd.openxmlformats-package.relationships+xml"/>
  <Override PartName="/ppt/slides/_rels/slide89.xml.rels" ContentType="application/vnd.openxmlformats-package.relationships+xml"/>
  <Override PartName="/ppt/slides/_rels/slide32.xml.rels" ContentType="application/vnd.openxmlformats-package.relationships+xml"/>
  <Override PartName="/ppt/slides/_rels/slide99.xml.rels" ContentType="application/vnd.openxmlformats-package.relationships+xml"/>
  <Override PartName="/ppt/slides/_rels/slide42.xml.rels" ContentType="application/vnd.openxmlformats-package.relationships+xml"/>
  <Override PartName="/ppt/slides/_rels/slide2.xml.rels" ContentType="application/vnd.openxmlformats-package.relationships+xml"/>
  <Override PartName="/ppt/slides/_rels/slide45.xml.rels" ContentType="application/vnd.openxmlformats-package.relationships+xml"/>
  <Override PartName="/ppt/slides/_rels/slide77.xml.rels" ContentType="application/vnd.openxmlformats-package.relationships+xml"/>
  <Override PartName="/ppt/slides/_rels/slide34.xml.rels" ContentType="application/vnd.openxmlformats-package.relationships+xml"/>
  <Override PartName="/ppt/slides/_rels/slide92.xml.rels" ContentType="application/vnd.openxmlformats-package.relationships+xml"/>
  <Override PartName="/ppt/slides/_rels/slide98.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1.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19.xml.rels" ContentType="application/vnd.openxmlformats-package.relationships+xml"/>
  <Override PartName="/ppt/slides/_rels/slide90.xml.rels" ContentType="application/vnd.openxmlformats-package.relationships+xml"/>
  <Override PartName="/ppt/slides/_rels/slide39.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110.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105.xml.rels" ContentType="application/vnd.openxmlformats-package.relationships+xml"/>
  <Override PartName="/ppt/slides/_rels/slide52.xml.rels" ContentType="application/vnd.openxmlformats-package.relationships+xml"/>
  <Override PartName="/ppt/slides/_rels/slide106.xml.rels" ContentType="application/vnd.openxmlformats-package.relationships+xml"/>
  <Override PartName="/ppt/slides/_rels/slide53.xml.rels" ContentType="application/vnd.openxmlformats-package.relationships+xml"/>
  <Override PartName="/ppt/slides/_rels/slide70.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48.xml.rels" ContentType="application/vnd.openxmlformats-package.relationships+xml"/>
  <Override PartName="/ppt/slides/_rels/slide10.xml.rels" ContentType="application/vnd.openxmlformats-package.relationships+xml"/>
  <Override PartName="/ppt/slides/_rels/slide100.xml.rels" ContentType="application/vnd.openxmlformats-package.relationships+xml"/>
  <Override PartName="/ppt/slides/_rels/slide49.xml.rels" ContentType="application/vnd.openxmlformats-package.relationships+xml"/>
  <Override PartName="/ppt/slides/_rels/slide101.xml.rels" ContentType="application/vnd.openxmlformats-package.relationships+xml"/>
  <Override PartName="/ppt/slides/_rels/slide11.xml.rels" ContentType="application/vnd.openxmlformats-package.relationships+xml"/>
  <Override PartName="/ppt/slides/_rels/slide59.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8.xml.rels" ContentType="application/vnd.openxmlformats-package.relationships+xml"/>
  <Override PartName="/ppt/slides/_rels/slide65.xml.rels" ContentType="application/vnd.openxmlformats-package.relationships+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89.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98.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40.xml" ContentType="application/vnd.openxmlformats-officedocument.presentationml.slide+xml"/>
  <Override PartName="/ppt/slides/slide99.xml" ContentType="application/vnd.openxmlformats-officedocument.presentationml.slide+xml"/>
  <Override PartName="/ppt/slides/slide106.xml" ContentType="application/vnd.openxmlformats-officedocument.presentationml.slide+xml"/>
  <Override PartName="/ppt/slides/slide39.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31.xml" ContentType="application/vnd.openxmlformats-officedocument.presentationml.slide+xml"/>
  <Override PartName="/ppt/slides/slide105.xml" ContentType="application/vnd.openxmlformats-officedocument.presentationml.slide+xml"/>
  <Override PartName="/ppt/slides/slide38.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9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51.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53.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0.xml" ContentType="application/vnd.openxmlformats-officedocument.presentationml.slide+xml"/>
  <Override PartName="/ppt/slides/slide16.xml" ContentType="application/vnd.openxmlformats-officedocument.presentationml.slide+xml"/>
  <Override PartName="/ppt/slides/slide91.xml" ContentType="application/vnd.openxmlformats-officedocument.presentationml.slide+xml"/>
  <Override PartName="/ppt/slides/slide17.xml" ContentType="application/vnd.openxmlformats-officedocument.presentationml.slide+xml"/>
  <Override PartName="/ppt/slides/slide92.xml" ContentType="application/vnd.openxmlformats-officedocument.presentationml.slide+xml"/>
  <Override PartName="/ppt/slides/slide18.xml" ContentType="application/vnd.openxmlformats-officedocument.presentationml.slide+xml"/>
  <Override PartName="/ppt/slides/slide93.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100.xml" ContentType="application/vnd.openxmlformats-officedocument.presentationml.slide+xml"/>
  <Override PartName="/ppt/slides/slide65.xml" ContentType="application/vnd.openxmlformats-officedocument.presentationml.slide+xml"/>
  <Override PartName="/ppt/slides/slide101.xml" ContentType="application/vnd.openxmlformats-officedocument.presentationml.slide+xml"/>
  <Override PartName="/ppt/slides/slide66.xml" ContentType="application/vnd.openxmlformats-officedocument.presentationml.slide+xml"/>
  <Override PartName="/ppt/slides/slide102.xml" ContentType="application/vnd.openxmlformats-officedocument.presentationml.slide+xml"/>
  <Override PartName="/ppt/slides/slide67.xml" ContentType="application/vnd.openxmlformats-officedocument.presentationml.slide+xml"/>
  <Override PartName="/ppt/slides/slide103.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110.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Slides/notesSlide1.xml" ContentType="application/vnd.openxmlformats-officedocument.presentationml.notesSlide+xml"/>
  <Override PartName="/ppt/notesSlides/notesSlide94.xml" ContentType="application/vnd.openxmlformats-officedocument.presentationml.notesSlide+xml"/>
  <Override PartName="/ppt/notesSlides/notesSlide93.xml" ContentType="application/vnd.openxmlformats-officedocument.presentationml.notesSlide+xml"/>
  <Override PartName="/ppt/notesSlides/notesSlide55.xml" ContentType="application/vnd.openxmlformats-officedocument.presentationml.notesSlide+xml"/>
  <Override PartName="/ppt/notesSlides/_rels/notesSlide1.xml.rels" ContentType="application/vnd.openxmlformats-package.relationships+xml"/>
  <Override PartName="/ppt/notesSlides/_rels/notesSlide94.xml.rels" ContentType="application/vnd.openxmlformats-package.relationships+xml"/>
  <Override PartName="/ppt/notesSlides/_rels/notesSlide55.xml.rels" ContentType="application/vnd.openxmlformats-package.relationships+xml"/>
  <Override PartName="/ppt/notesSlides/_rels/notesSlide18.xml.rels" ContentType="application/vnd.openxmlformats-package.relationships+xml"/>
  <Override PartName="/ppt/notesSlides/_rels/notesSlide93.xml.rels" ContentType="application/vnd.openxmlformats-package.relationships+xml"/>
  <Override PartName="/ppt/notesSlides/notesSlide18.xml" ContentType="application/vnd.openxmlformats-officedocument.presentationml.notes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6.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6.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8.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400" spc="-1" strike="noStrike">
                <a:solidFill>
                  <a:srgbClr val="000000"/>
                </a:solidFill>
                <a:latin typeface="Arial"/>
              </a:rPr>
              <a:t>Click to move the slide</a:t>
            </a:r>
            <a:endParaRPr b="0" lang="en-US" sz="1400" spc="-1" strike="noStrike">
              <a:solidFill>
                <a:srgbClr val="000000"/>
              </a:solidFill>
              <a:latin typeface="Arial"/>
            </a:endParaRPr>
          </a:p>
        </p:txBody>
      </p:sp>
      <p:sp>
        <p:nvSpPr>
          <p:cNvPr id="351"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352"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 </a:t>
            </a:r>
            <a:endParaRPr b="0" lang="en-US" sz="1400" spc="-1" strike="noStrike">
              <a:latin typeface="Times New Roman"/>
            </a:endParaRPr>
          </a:p>
        </p:txBody>
      </p:sp>
      <p:sp>
        <p:nvSpPr>
          <p:cNvPr id="353"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 </a:t>
            </a:r>
            <a:endParaRPr b="0" lang="en-US" sz="1400" spc="-1" strike="noStrike">
              <a:latin typeface="Times New Roman"/>
            </a:endParaRPr>
          </a:p>
        </p:txBody>
      </p:sp>
      <p:sp>
        <p:nvSpPr>
          <p:cNvPr id="354"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 </a:t>
            </a:r>
            <a:endParaRPr b="0" lang="en-US" sz="1400" spc="-1" strike="noStrike">
              <a:latin typeface="Times New Roman"/>
            </a:endParaRPr>
          </a:p>
        </p:txBody>
      </p:sp>
      <p:sp>
        <p:nvSpPr>
          <p:cNvPr id="355"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A9BFD987-DEF2-4FB2-95D2-04ED2F1812B3}"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sldImg"/>
          </p:nvPr>
        </p:nvSpPr>
        <p:spPr>
          <a:xfrm>
            <a:off x="1143000" y="685800"/>
            <a:ext cx="4571640" cy="3428640"/>
          </a:xfrm>
          <a:prstGeom prst="rect">
            <a:avLst/>
          </a:prstGeom>
        </p:spPr>
      </p:sp>
      <p:sp>
        <p:nvSpPr>
          <p:cNvPr id="732"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US" sz="1200" spc="-1" strike="noStrike">
                <a:solidFill>
                  <a:srgbClr val="000000"/>
                </a:solidFill>
                <a:latin typeface="Arial"/>
                <a:ea typeface="Arial"/>
              </a:rPr>
              <a:t>If this PowerPoint presentation contains mathematical equations, you may need to check that your computer has the following installed:</a:t>
            </a:r>
            <a:endParaRPr b="0" lang="en-US" sz="1200" spc="-1" strike="noStrike">
              <a:latin typeface="Arial"/>
            </a:endParaRPr>
          </a:p>
          <a:p>
            <a:pPr>
              <a:lnSpc>
                <a:spcPct val="100000"/>
              </a:lnSpc>
            </a:pPr>
            <a:r>
              <a:rPr b="0" lang="en-US" sz="1200" spc="-1" strike="noStrike">
                <a:solidFill>
                  <a:srgbClr val="000000"/>
                </a:solidFill>
                <a:latin typeface="Arial"/>
                <a:ea typeface="Arial"/>
              </a:rPr>
              <a:t>1) MathType Plugin</a:t>
            </a:r>
            <a:endParaRPr b="0" lang="en-US" sz="1200" spc="-1" strike="noStrike">
              <a:latin typeface="Arial"/>
            </a:endParaRPr>
          </a:p>
          <a:p>
            <a:pPr>
              <a:lnSpc>
                <a:spcPct val="100000"/>
              </a:lnSpc>
            </a:pPr>
            <a:r>
              <a:rPr b="0" lang="en-US" sz="1200" spc="-1" strike="noStrike">
                <a:solidFill>
                  <a:srgbClr val="000000"/>
                </a:solidFill>
                <a:latin typeface="Arial"/>
                <a:ea typeface="Arial"/>
              </a:rPr>
              <a:t>2) Math Player (free versions available)</a:t>
            </a:r>
            <a:endParaRPr b="0" lang="en-US" sz="1200" spc="-1" strike="noStrike">
              <a:latin typeface="Arial"/>
            </a:endParaRPr>
          </a:p>
          <a:p>
            <a:pPr>
              <a:lnSpc>
                <a:spcPct val="100000"/>
              </a:lnSpc>
            </a:pPr>
            <a:r>
              <a:rPr b="0" lang="en-US" sz="1200" spc="-1" strike="noStrike">
                <a:solidFill>
                  <a:srgbClr val="000000"/>
                </a:solidFill>
                <a:latin typeface="Arial"/>
                <a:ea typeface="Arial"/>
              </a:rPr>
              <a:t>3) NVDA Reader (free versions available)</a:t>
            </a:r>
            <a:endParaRPr b="0" lang="en-US" sz="1200" spc="-1" strike="noStrike">
              <a:latin typeface="Arial"/>
            </a:endParaRPr>
          </a:p>
        </p:txBody>
      </p:sp>
      <p:sp>
        <p:nvSpPr>
          <p:cNvPr id="733" name="TextShape 3"/>
          <p:cNvSpPr txBox="1"/>
          <p:nvPr/>
        </p:nvSpPr>
        <p:spPr>
          <a:xfrm>
            <a:off x="3884760" y="8685360"/>
            <a:ext cx="2971440" cy="456840"/>
          </a:xfrm>
          <a:prstGeom prst="rect">
            <a:avLst/>
          </a:prstGeom>
          <a:noFill/>
          <a:ln>
            <a:noFill/>
          </a:ln>
        </p:spPr>
        <p:txBody>
          <a:bodyPr anchor="b">
            <a:noAutofit/>
          </a:bodyPr>
          <a:p>
            <a:pPr algn="r">
              <a:lnSpc>
                <a:spcPct val="100000"/>
              </a:lnSpc>
            </a:pPr>
            <a:fld id="{C9749152-1584-49E3-A82C-E77B15EEA0A0}" type="slidenum">
              <a:rPr b="0" lang="en-US" sz="1200" spc="-1" strike="noStrike">
                <a:solidFill>
                  <a:srgbClr val="000000"/>
                </a:solidFill>
                <a:latin typeface="Arial"/>
              </a:rPr>
              <a:t>&lt;number&gt;</a:t>
            </a:fld>
            <a:endParaRPr b="0" lang="en-US"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sldImg"/>
          </p:nvPr>
        </p:nvSpPr>
        <p:spPr>
          <a:xfrm>
            <a:off x="1143000" y="685800"/>
            <a:ext cx="4571640" cy="3428640"/>
          </a:xfrm>
          <a:prstGeom prst="rect">
            <a:avLst/>
          </a:prstGeom>
        </p:spPr>
      </p:sp>
      <p:sp>
        <p:nvSpPr>
          <p:cNvPr id="735"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736" name="TextShape 3"/>
          <p:cNvSpPr txBox="1"/>
          <p:nvPr/>
        </p:nvSpPr>
        <p:spPr>
          <a:xfrm>
            <a:off x="3884760" y="8685360"/>
            <a:ext cx="2971440" cy="456840"/>
          </a:xfrm>
          <a:prstGeom prst="rect">
            <a:avLst/>
          </a:prstGeom>
          <a:noFill/>
          <a:ln>
            <a:noFill/>
          </a:ln>
        </p:spPr>
        <p:txBody>
          <a:bodyPr anchor="b">
            <a:noAutofit/>
          </a:bodyPr>
          <a:p>
            <a:pPr algn="r">
              <a:lnSpc>
                <a:spcPct val="100000"/>
              </a:lnSpc>
            </a:pPr>
            <a:fld id="{DE3C3456-5942-490E-8731-316BB9744175}" type="slidenum">
              <a:rPr b="0" lang="en-US" sz="1200" spc="-1" strike="noStrike">
                <a:solidFill>
                  <a:srgbClr val="000000"/>
                </a:solidFill>
                <a:latin typeface="Arial"/>
                <a:ea typeface="+mn-ea"/>
              </a:rPr>
              <a:t>&lt;number&gt;</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sldImg"/>
          </p:nvPr>
        </p:nvSpPr>
        <p:spPr>
          <a:xfrm>
            <a:off x="1143000" y="685800"/>
            <a:ext cx="4571640" cy="3428640"/>
          </a:xfrm>
          <a:prstGeom prst="rect">
            <a:avLst/>
          </a:prstGeom>
        </p:spPr>
      </p:sp>
      <p:sp>
        <p:nvSpPr>
          <p:cNvPr id="738" name="PlaceHolder 2"/>
          <p:cNvSpPr>
            <a:spLocks noGrp="1"/>
          </p:cNvSpPr>
          <p:nvPr>
            <p:ph type="body"/>
          </p:nvPr>
        </p:nvSpPr>
        <p:spPr>
          <a:xfrm>
            <a:off x="685800" y="4343400"/>
            <a:ext cx="5486040" cy="4114440"/>
          </a:xfrm>
          <a:prstGeom prst="rect">
            <a:avLst/>
          </a:prstGeom>
        </p:spPr>
        <p:txBody>
          <a:bodyPr tIns="91440" bIns="91440">
            <a:noAutofit/>
          </a:bodyPr>
          <a:p>
            <a:endParaRPr b="0" lang="en-US" sz="2000" spc="-1" strike="noStrike">
              <a:latin typeface="Arial"/>
            </a:endParaRPr>
          </a:p>
        </p:txBody>
      </p:sp>
      <p:sp>
        <p:nvSpPr>
          <p:cNvPr id="739" name="TextShape 3"/>
          <p:cNvSpPr txBox="1"/>
          <p:nvPr/>
        </p:nvSpPr>
        <p:spPr>
          <a:xfrm>
            <a:off x="3884760" y="8685360"/>
            <a:ext cx="2971440" cy="456840"/>
          </a:xfrm>
          <a:prstGeom prst="rect">
            <a:avLst/>
          </a:prstGeom>
          <a:noFill/>
          <a:ln>
            <a:noFill/>
          </a:ln>
        </p:spPr>
        <p:txBody>
          <a:bodyPr anchor="b">
            <a:noAutofit/>
          </a:bodyPr>
          <a:p>
            <a:pPr algn="r">
              <a:lnSpc>
                <a:spcPct val="100000"/>
              </a:lnSpc>
            </a:pPr>
            <a:fld id="{CAEDAF4A-3EAC-4337-B211-7FF338FC8D1B}" type="slidenum">
              <a:rPr b="0" lang="en-US" sz="1200" spc="-1" strike="noStrike">
                <a:solidFill>
                  <a:srgbClr val="000000"/>
                </a:solidFill>
                <a:latin typeface="Arial"/>
                <a:ea typeface="+mn-ea"/>
              </a:rPr>
              <a:t>&lt;number&gt;</a:t>
            </a:fld>
            <a:endParaRPr b="0" lang="en-US" sz="1200" spc="-1" strike="noStrike">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sldImg"/>
          </p:nvPr>
        </p:nvSpPr>
        <p:spPr>
          <a:xfrm>
            <a:off x="1143000" y="685800"/>
            <a:ext cx="4571640" cy="3428640"/>
          </a:xfrm>
          <a:prstGeom prst="rect">
            <a:avLst/>
          </a:prstGeom>
        </p:spPr>
      </p:sp>
      <p:sp>
        <p:nvSpPr>
          <p:cNvPr id="74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US" sz="1200" spc="-1" strike="noStrike">
                <a:solidFill>
                  <a:srgbClr val="000000"/>
                </a:solidFill>
                <a:latin typeface="Arial"/>
                <a:ea typeface="Arial"/>
              </a:rPr>
              <a:t>Akamai: 100,000+ servers in 1000+ clusters in 1000+ networks in 70+ countries serving trillions of requests a day.</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Arial"/>
                <a:ea typeface="Arial"/>
              </a:rPr>
              <a:t>How many people use Netflix?</a:t>
            </a:r>
            <a:endParaRPr b="0" lang="en-US" sz="1200" spc="-1" strike="noStrike">
              <a:latin typeface="Arial"/>
            </a:endParaRPr>
          </a:p>
        </p:txBody>
      </p:sp>
      <p:sp>
        <p:nvSpPr>
          <p:cNvPr id="742" name="TextShape 3"/>
          <p:cNvSpPr txBox="1"/>
          <p:nvPr/>
        </p:nvSpPr>
        <p:spPr>
          <a:xfrm>
            <a:off x="3884760" y="8685360"/>
            <a:ext cx="2971440" cy="456840"/>
          </a:xfrm>
          <a:prstGeom prst="rect">
            <a:avLst/>
          </a:prstGeom>
          <a:noFill/>
          <a:ln>
            <a:noFill/>
          </a:ln>
        </p:spPr>
        <p:txBody>
          <a:bodyPr anchor="b">
            <a:noAutofit/>
          </a:bodyPr>
          <a:p>
            <a:pPr algn="r">
              <a:lnSpc>
                <a:spcPct val="100000"/>
              </a:lnSpc>
            </a:pPr>
            <a:fld id="{CE51826C-1A1B-4B16-B287-A738D41D7D99}" type="slidenum">
              <a:rPr b="0" lang="en-US" sz="1200" spc="-1" strike="noStrike">
                <a:solidFill>
                  <a:srgbClr val="000000"/>
                </a:solidFill>
                <a:latin typeface="Arial"/>
                <a:ea typeface="+mn-ea"/>
              </a:rPr>
              <a:t>&lt;number&gt;</a:t>
            </a:fld>
            <a:endParaRPr b="0" lang="en-US" sz="1200" spc="-1" strike="noStrike">
              <a:latin typeface="Times New Roman"/>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sldImg"/>
          </p:nvPr>
        </p:nvSpPr>
        <p:spPr>
          <a:xfrm>
            <a:off x="1143000" y="685800"/>
            <a:ext cx="4571640" cy="3428640"/>
          </a:xfrm>
          <a:prstGeom prst="rect">
            <a:avLst/>
          </a:prstGeom>
        </p:spPr>
      </p:sp>
      <p:sp>
        <p:nvSpPr>
          <p:cNvPr id="744"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US" sz="1200" spc="-1" strike="noStrike">
                <a:solidFill>
                  <a:srgbClr val="000000"/>
                </a:solidFill>
                <a:latin typeface="Arial"/>
                <a:ea typeface="Arial"/>
              </a:rPr>
              <a:t>peak load: 7million viewers, 2 Tbytes via</a:t>
            </a:r>
            <a:endParaRPr b="0" lang="en-US" sz="1200" spc="-1" strike="noStrike">
              <a:latin typeface="Arial"/>
            </a:endParaRPr>
          </a:p>
        </p:txBody>
      </p:sp>
      <p:sp>
        <p:nvSpPr>
          <p:cNvPr id="745" name="TextShape 3"/>
          <p:cNvSpPr txBox="1"/>
          <p:nvPr/>
        </p:nvSpPr>
        <p:spPr>
          <a:xfrm>
            <a:off x="3884760" y="8685360"/>
            <a:ext cx="2971440" cy="456840"/>
          </a:xfrm>
          <a:prstGeom prst="rect">
            <a:avLst/>
          </a:prstGeom>
          <a:noFill/>
          <a:ln>
            <a:noFill/>
          </a:ln>
        </p:spPr>
        <p:txBody>
          <a:bodyPr anchor="b">
            <a:noAutofit/>
          </a:bodyPr>
          <a:p>
            <a:pPr algn="r">
              <a:lnSpc>
                <a:spcPct val="100000"/>
              </a:lnSpc>
            </a:pPr>
            <a:fld id="{DB403D06-9F07-4560-AAD8-0655477212E2}" type="slidenum">
              <a:rPr b="0" lang="en-US" sz="1200" spc="-1" strike="noStrike">
                <a:solidFill>
                  <a:srgbClr val="000000"/>
                </a:solidFill>
                <a:latin typeface="Arial"/>
                <a:ea typeface="+mn-ea"/>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2"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9"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0"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1"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2"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3"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44"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3"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5"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7"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63"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64"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6"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67"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0"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7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72"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4"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7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79"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80"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2"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83"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84"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85"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86"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87"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7"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99"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02"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0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07"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08"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1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12"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1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16"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18"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19"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3"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4"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26"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7"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8"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29"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30"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31"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7"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9"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42"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4"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4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47"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48"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0"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51"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52"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5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56"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58"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59"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3"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4"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66"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7"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8"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69"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70"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71"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9"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1"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3"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84"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88"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89"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90"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2"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19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94"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6"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97"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198"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0"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1"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5"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6"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08"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9"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10"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11"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12"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13"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4"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6"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28"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29"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31"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3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3"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34"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35"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7"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3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39"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1"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42"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43"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9"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0"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1"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5"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46"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48"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49"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0"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1"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3"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4"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5"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6"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7"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8"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0"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2"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4"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75"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7"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9"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80"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81"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3"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5"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3"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284"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85"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8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89"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1"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92"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95"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96"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97"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99"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00"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01"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02"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03"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04"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4"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5" name="PlaceHolder 2"/>
          <p:cNvSpPr>
            <a:spLocks noGrp="1"/>
          </p:cNvSpPr>
          <p:nvPr>
            <p:ph type="subTitle"/>
          </p:nvPr>
        </p:nvSpPr>
        <p:spPr>
          <a:xfrm>
            <a:off x="457200" y="1600200"/>
            <a:ext cx="8229240" cy="4525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7" name="PlaceHolder 2"/>
          <p:cNvSpPr>
            <a:spLocks noGrp="1"/>
          </p:cNvSpPr>
          <p:nvPr>
            <p:ph type="body"/>
          </p:nvPr>
        </p:nvSpPr>
        <p:spPr>
          <a:xfrm>
            <a:off x="457200" y="1600200"/>
            <a:ext cx="822924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19"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320"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2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7"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8"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22" name="PlaceHolder 1"/>
          <p:cNvSpPr>
            <a:spLocks noGrp="1"/>
          </p:cNvSpPr>
          <p:nvPr>
            <p:ph type="subTitle"/>
          </p:nvPr>
        </p:nvSpPr>
        <p:spPr>
          <a:xfrm>
            <a:off x="457200" y="215280"/>
            <a:ext cx="8229240" cy="5086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4"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25" name="PlaceHolder 3"/>
          <p:cNvSpPr>
            <a:spLocks noGrp="1"/>
          </p:cNvSpPr>
          <p:nvPr>
            <p:ph type="body"/>
          </p:nvPr>
        </p:nvSpPr>
        <p:spPr>
          <a:xfrm>
            <a:off x="467424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326"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28" name="PlaceHolder 2"/>
          <p:cNvSpPr>
            <a:spLocks noGrp="1"/>
          </p:cNvSpPr>
          <p:nvPr>
            <p:ph type="body"/>
          </p:nvPr>
        </p:nvSpPr>
        <p:spPr>
          <a:xfrm>
            <a:off x="457200" y="1600200"/>
            <a:ext cx="4015800" cy="4525560"/>
          </a:xfrm>
          <a:prstGeom prst="rect">
            <a:avLst/>
          </a:prstGeom>
        </p:spPr>
        <p:txBody>
          <a:bodyPr lIns="0" rIns="0" tIns="0" bIns="0">
            <a:normAutofit/>
          </a:bodyPr>
          <a:p>
            <a:endParaRPr b="0" lang="en-US" sz="1400" spc="-1" strike="noStrike">
              <a:solidFill>
                <a:srgbClr val="000000"/>
              </a:solidFill>
              <a:latin typeface="Arial"/>
            </a:endParaRPr>
          </a:p>
        </p:txBody>
      </p:sp>
      <p:sp>
        <p:nvSpPr>
          <p:cNvPr id="329"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30" name="PlaceHolder 4"/>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2"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33"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34" name="PlaceHolder 4"/>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6" name="PlaceHolder 2"/>
          <p:cNvSpPr>
            <a:spLocks noGrp="1"/>
          </p:cNvSpPr>
          <p:nvPr>
            <p:ph type="body"/>
          </p:nvPr>
        </p:nvSpPr>
        <p:spPr>
          <a:xfrm>
            <a:off x="457200" y="160020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37" name="PlaceHolder 3"/>
          <p:cNvSpPr>
            <a:spLocks noGrp="1"/>
          </p:cNvSpPr>
          <p:nvPr>
            <p:ph type="body"/>
          </p:nvPr>
        </p:nvSpPr>
        <p:spPr>
          <a:xfrm>
            <a:off x="457200" y="3964320"/>
            <a:ext cx="822924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9" name="PlaceHolder 2"/>
          <p:cNvSpPr>
            <a:spLocks noGrp="1"/>
          </p:cNvSpPr>
          <p:nvPr>
            <p:ph type="body"/>
          </p:nvPr>
        </p:nvSpPr>
        <p:spPr>
          <a:xfrm>
            <a:off x="45720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0" name="PlaceHolder 3"/>
          <p:cNvSpPr>
            <a:spLocks noGrp="1"/>
          </p:cNvSpPr>
          <p:nvPr>
            <p:ph type="body"/>
          </p:nvPr>
        </p:nvSpPr>
        <p:spPr>
          <a:xfrm>
            <a:off x="4674240" y="160020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1" name="PlaceHolder 4"/>
          <p:cNvSpPr>
            <a:spLocks noGrp="1"/>
          </p:cNvSpPr>
          <p:nvPr>
            <p:ph type="body"/>
          </p:nvPr>
        </p:nvSpPr>
        <p:spPr>
          <a:xfrm>
            <a:off x="45720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2" name="PlaceHolder 5"/>
          <p:cNvSpPr>
            <a:spLocks noGrp="1"/>
          </p:cNvSpPr>
          <p:nvPr>
            <p:ph type="body"/>
          </p:nvPr>
        </p:nvSpPr>
        <p:spPr>
          <a:xfrm>
            <a:off x="4674240" y="3964320"/>
            <a:ext cx="40158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15280"/>
            <a:ext cx="8229240" cy="109692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44" name="PlaceHolder 2"/>
          <p:cNvSpPr>
            <a:spLocks noGrp="1"/>
          </p:cNvSpPr>
          <p:nvPr>
            <p:ph type="body"/>
          </p:nvPr>
        </p:nvSpPr>
        <p:spPr>
          <a:xfrm>
            <a:off x="45720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5" name="PlaceHolder 3"/>
          <p:cNvSpPr>
            <a:spLocks noGrp="1"/>
          </p:cNvSpPr>
          <p:nvPr>
            <p:ph type="body"/>
          </p:nvPr>
        </p:nvSpPr>
        <p:spPr>
          <a:xfrm>
            <a:off x="323964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6" name="PlaceHolder 4"/>
          <p:cNvSpPr>
            <a:spLocks noGrp="1"/>
          </p:cNvSpPr>
          <p:nvPr>
            <p:ph type="body"/>
          </p:nvPr>
        </p:nvSpPr>
        <p:spPr>
          <a:xfrm>
            <a:off x="6022080" y="160020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7" name="PlaceHolder 5"/>
          <p:cNvSpPr>
            <a:spLocks noGrp="1"/>
          </p:cNvSpPr>
          <p:nvPr>
            <p:ph type="body"/>
          </p:nvPr>
        </p:nvSpPr>
        <p:spPr>
          <a:xfrm>
            <a:off x="45720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8" name="PlaceHolder 6"/>
          <p:cNvSpPr>
            <a:spLocks noGrp="1"/>
          </p:cNvSpPr>
          <p:nvPr>
            <p:ph type="body"/>
          </p:nvPr>
        </p:nvSpPr>
        <p:spPr>
          <a:xfrm>
            <a:off x="323964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
        <p:nvSpPr>
          <p:cNvPr id="349" name="PlaceHolder 7"/>
          <p:cNvSpPr>
            <a:spLocks noGrp="1"/>
          </p:cNvSpPr>
          <p:nvPr>
            <p:ph type="body"/>
          </p:nvPr>
        </p:nvSpPr>
        <p:spPr>
          <a:xfrm>
            <a:off x="6022080" y="3964320"/>
            <a:ext cx="2649600" cy="21585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Shape 15" descr="Pearson Logo"/>
          <p:cNvPicPr/>
          <p:nvPr/>
        </p:nvPicPr>
        <p:blipFill>
          <a:blip r:embed="rId2"/>
          <a:stretch/>
        </p:blipFill>
        <p:spPr>
          <a:xfrm>
            <a:off x="444600" y="6429240"/>
            <a:ext cx="917280" cy="280800"/>
          </a:xfrm>
          <a:prstGeom prst="rect">
            <a:avLst/>
          </a:prstGeom>
          <a:ln>
            <a:noFill/>
          </a:ln>
        </p:spPr>
      </p:pic>
      <p:sp>
        <p:nvSpPr>
          <p:cNvPr id="1" name="PlaceHolder 1"/>
          <p:cNvSpPr>
            <a:spLocks noGrp="1"/>
          </p:cNvSpPr>
          <p:nvPr>
            <p:ph type="title"/>
          </p:nvPr>
        </p:nvSpPr>
        <p:spPr>
          <a:xfrm>
            <a:off x="457200" y="215280"/>
            <a:ext cx="8229240" cy="622440"/>
          </a:xfrm>
          <a:prstGeom prst="rect">
            <a:avLst/>
          </a:prstGeom>
        </p:spPr>
        <p:txBody>
          <a:bodyPr tIns="91440" bIns="91440">
            <a:noAutofit/>
          </a:bodyPr>
          <a:p>
            <a:r>
              <a:rPr b="0" lang="en-US" sz="3400" spc="-1" strike="noStrike">
                <a:solidFill>
                  <a:srgbClr val="000000"/>
                </a:solidFill>
                <a:latin typeface="Arial"/>
              </a:rPr>
              <a:t>Click to edit the title text format</a:t>
            </a:r>
            <a:endParaRPr b="0" lang="en-US" sz="3400" spc="-1" strike="noStrike">
              <a:solidFill>
                <a:srgbClr val="000000"/>
              </a:solidFill>
              <a:latin typeface="Arial"/>
            </a:endParaRPr>
          </a:p>
        </p:txBody>
      </p:sp>
      <p:sp>
        <p:nvSpPr>
          <p:cNvPr id="2" name="PlaceHolder 2"/>
          <p:cNvSpPr>
            <a:spLocks noGrp="1"/>
          </p:cNvSpPr>
          <p:nvPr>
            <p:ph type="body"/>
          </p:nvPr>
        </p:nvSpPr>
        <p:spPr>
          <a:xfrm>
            <a:off x="457200" y="816480"/>
            <a:ext cx="8229240" cy="4784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3" name="PlaceHolder 3"/>
          <p:cNvSpPr>
            <a:spLocks noGrp="1"/>
          </p:cNvSpPr>
          <p:nvPr>
            <p:ph type="body"/>
          </p:nvPr>
        </p:nvSpPr>
        <p:spPr>
          <a:xfrm>
            <a:off x="5029200" y="1600200"/>
            <a:ext cx="3657240" cy="1599840"/>
          </a:xfrm>
          <a:prstGeom prst="rect">
            <a:avLst/>
          </a:prstGeom>
        </p:spPr>
        <p:txBody>
          <a:bodyPr tIns="91440" bIns="91440" anchor="b">
            <a:noAutofit/>
          </a:bodyPr>
          <a:p>
            <a:pPr marL="432000" indent="-324000">
              <a:spcBef>
                <a:spcPts val="1417"/>
              </a:spcBef>
              <a:buClr>
                <a:srgbClr val="000000"/>
              </a:buClr>
              <a:buSzPct val="45000"/>
              <a:buFont typeface="Wingdings" charset="2"/>
              <a:buChar char=""/>
            </a:pPr>
            <a:r>
              <a:rPr b="0" lang="en-US" sz="3000" spc="-1" strike="noStrike">
                <a:solidFill>
                  <a:srgbClr val="000000"/>
                </a:solidFill>
                <a:latin typeface="Arial"/>
              </a:rPr>
              <a:t>Click to edit the </a:t>
            </a:r>
            <a:r>
              <a:rPr b="0" lang="en-US" sz="3000" spc="-1" strike="noStrike">
                <a:solidFill>
                  <a:srgbClr val="000000"/>
                </a:solidFill>
                <a:latin typeface="Arial"/>
              </a:rPr>
              <a:t>outline text </a:t>
            </a:r>
            <a:r>
              <a:rPr b="0" lang="en-US" sz="3000" spc="-1" strike="noStrike">
                <a:solidFill>
                  <a:srgbClr val="000000"/>
                </a:solidFill>
                <a:latin typeface="Arial"/>
              </a:rPr>
              <a:t>format</a:t>
            </a:r>
            <a:endParaRPr b="0" lang="en-US" sz="3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3000" spc="-1" strike="noStrike">
                <a:solidFill>
                  <a:srgbClr val="000000"/>
                </a:solidFill>
                <a:latin typeface="Arial"/>
              </a:rPr>
              <a:t>Second </a:t>
            </a:r>
            <a:r>
              <a:rPr b="0" lang="en-US" sz="3000" spc="-1" strike="noStrike">
                <a:solidFill>
                  <a:srgbClr val="000000"/>
                </a:solidFill>
                <a:latin typeface="Arial"/>
              </a:rPr>
              <a:t>Outline Level</a:t>
            </a:r>
            <a:endParaRPr b="0" lang="en-US" sz="3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3000" spc="-1" strike="noStrike">
                <a:solidFill>
                  <a:srgbClr val="000000"/>
                </a:solidFill>
                <a:latin typeface="Arial"/>
              </a:rPr>
              <a:t>Third </a:t>
            </a:r>
            <a:r>
              <a:rPr b="0" lang="en-US" sz="3000" spc="-1" strike="noStrike">
                <a:solidFill>
                  <a:srgbClr val="000000"/>
                </a:solidFill>
                <a:latin typeface="Arial"/>
              </a:rPr>
              <a:t>Outline </a:t>
            </a:r>
            <a:r>
              <a:rPr b="0" lang="en-US" sz="3000" spc="-1" strike="noStrike">
                <a:solidFill>
                  <a:srgbClr val="000000"/>
                </a:solidFill>
                <a:latin typeface="Arial"/>
              </a:rPr>
              <a:t>Level</a:t>
            </a:r>
            <a:endParaRPr b="0" lang="en-US" sz="3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3000" spc="-1" strike="noStrike">
                <a:solidFill>
                  <a:srgbClr val="000000"/>
                </a:solidFill>
                <a:latin typeface="Arial"/>
              </a:rPr>
              <a:t>Fourth </a:t>
            </a:r>
            <a:r>
              <a:rPr b="0" lang="en-US" sz="3000" spc="-1" strike="noStrike">
                <a:solidFill>
                  <a:srgbClr val="000000"/>
                </a:solidFill>
                <a:latin typeface="Arial"/>
              </a:rPr>
              <a:t>Outline </a:t>
            </a:r>
            <a:r>
              <a:rPr b="0" lang="en-US" sz="3000" spc="-1" strike="noStrike">
                <a:solidFill>
                  <a:srgbClr val="000000"/>
                </a:solidFill>
                <a:latin typeface="Arial"/>
              </a:rPr>
              <a:t>Level</a:t>
            </a:r>
            <a:endParaRPr b="0" lang="en-US" sz="3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3000" spc="-1" strike="noStrike">
                <a:solidFill>
                  <a:srgbClr val="000000"/>
                </a:solidFill>
                <a:latin typeface="Arial"/>
              </a:rPr>
              <a:t>Fifth </a:t>
            </a:r>
            <a:r>
              <a:rPr b="0" lang="en-US" sz="3000" spc="-1" strike="noStrike">
                <a:solidFill>
                  <a:srgbClr val="000000"/>
                </a:solidFill>
                <a:latin typeface="Arial"/>
              </a:rPr>
              <a:t>Outlin</a:t>
            </a:r>
            <a:r>
              <a:rPr b="0" lang="en-US" sz="3000" spc="-1" strike="noStrike">
                <a:solidFill>
                  <a:srgbClr val="000000"/>
                </a:solidFill>
                <a:latin typeface="Arial"/>
              </a:rPr>
              <a:t>e </a:t>
            </a:r>
            <a:r>
              <a:rPr b="0" lang="en-US" sz="3000" spc="-1" strike="noStrike">
                <a:solidFill>
                  <a:srgbClr val="000000"/>
                </a:solidFill>
                <a:latin typeface="Arial"/>
              </a:rPr>
              <a:t>Level</a:t>
            </a:r>
            <a:endParaRPr b="0" lang="en-US" sz="3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3000" spc="-1" strike="noStrike">
                <a:solidFill>
                  <a:srgbClr val="000000"/>
                </a:solidFill>
                <a:latin typeface="Arial"/>
              </a:rPr>
              <a:t>Sixt</a:t>
            </a:r>
            <a:r>
              <a:rPr b="0" lang="en-US" sz="3000" spc="-1" strike="noStrike">
                <a:solidFill>
                  <a:srgbClr val="000000"/>
                </a:solidFill>
                <a:latin typeface="Arial"/>
              </a:rPr>
              <a:t>h </a:t>
            </a:r>
            <a:r>
              <a:rPr b="0" lang="en-US" sz="3000" spc="-1" strike="noStrike">
                <a:solidFill>
                  <a:srgbClr val="000000"/>
                </a:solidFill>
                <a:latin typeface="Arial"/>
              </a:rPr>
              <a:t>Outl</a:t>
            </a:r>
            <a:r>
              <a:rPr b="0" lang="en-US" sz="3000" spc="-1" strike="noStrike">
                <a:solidFill>
                  <a:srgbClr val="000000"/>
                </a:solidFill>
                <a:latin typeface="Arial"/>
              </a:rPr>
              <a:t>ine </a:t>
            </a:r>
            <a:r>
              <a:rPr b="0" lang="en-US" sz="3000" spc="-1" strike="noStrike">
                <a:solidFill>
                  <a:srgbClr val="000000"/>
                </a:solidFill>
                <a:latin typeface="Arial"/>
              </a:rPr>
              <a:t>Lev</a:t>
            </a:r>
            <a:r>
              <a:rPr b="0" lang="en-US" sz="3000" spc="-1" strike="noStrike">
                <a:solidFill>
                  <a:srgbClr val="000000"/>
                </a:solidFill>
                <a:latin typeface="Arial"/>
              </a:rPr>
              <a:t>el</a:t>
            </a:r>
            <a:endParaRPr b="0" lang="en-US" sz="3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3000" spc="-1" strike="noStrike">
                <a:solidFill>
                  <a:srgbClr val="000000"/>
                </a:solidFill>
                <a:latin typeface="Arial"/>
              </a:rPr>
              <a:t>S</a:t>
            </a:r>
            <a:r>
              <a:rPr b="0" lang="en-US" sz="3000" spc="-1" strike="noStrike">
                <a:solidFill>
                  <a:srgbClr val="000000"/>
                </a:solidFill>
                <a:latin typeface="Arial"/>
              </a:rPr>
              <a:t>e</a:t>
            </a:r>
            <a:r>
              <a:rPr b="0" lang="en-US" sz="3000" spc="-1" strike="noStrike">
                <a:solidFill>
                  <a:srgbClr val="000000"/>
                </a:solidFill>
                <a:latin typeface="Arial"/>
              </a:rPr>
              <a:t>v</a:t>
            </a:r>
            <a:r>
              <a:rPr b="0" lang="en-US" sz="3000" spc="-1" strike="noStrike">
                <a:solidFill>
                  <a:srgbClr val="000000"/>
                </a:solidFill>
                <a:latin typeface="Arial"/>
              </a:rPr>
              <a:t>e</a:t>
            </a:r>
            <a:r>
              <a:rPr b="0" lang="en-US" sz="3000" spc="-1" strike="noStrike">
                <a:solidFill>
                  <a:srgbClr val="000000"/>
                </a:solidFill>
                <a:latin typeface="Arial"/>
              </a:rPr>
              <a:t>n</a:t>
            </a:r>
            <a:r>
              <a:rPr b="0" lang="en-US" sz="3000" spc="-1" strike="noStrike">
                <a:solidFill>
                  <a:srgbClr val="000000"/>
                </a:solidFill>
                <a:latin typeface="Arial"/>
              </a:rPr>
              <a:t>t</a:t>
            </a:r>
            <a:r>
              <a:rPr b="0" lang="en-US" sz="3000" spc="-1" strike="noStrike">
                <a:solidFill>
                  <a:srgbClr val="000000"/>
                </a:solidFill>
                <a:latin typeface="Arial"/>
              </a:rPr>
              <a:t>h </a:t>
            </a:r>
            <a:r>
              <a:rPr b="0" lang="en-US" sz="3000" spc="-1" strike="noStrike">
                <a:solidFill>
                  <a:srgbClr val="000000"/>
                </a:solidFill>
                <a:latin typeface="Arial"/>
              </a:rPr>
              <a:t>O</a:t>
            </a:r>
            <a:r>
              <a:rPr b="0" lang="en-US" sz="3000" spc="-1" strike="noStrike">
                <a:solidFill>
                  <a:srgbClr val="000000"/>
                </a:solidFill>
                <a:latin typeface="Arial"/>
              </a:rPr>
              <a:t>u</a:t>
            </a:r>
            <a:r>
              <a:rPr b="0" lang="en-US" sz="3000" spc="-1" strike="noStrike">
                <a:solidFill>
                  <a:srgbClr val="000000"/>
                </a:solidFill>
                <a:latin typeface="Arial"/>
              </a:rPr>
              <a:t>tli</a:t>
            </a:r>
            <a:r>
              <a:rPr b="0" lang="en-US" sz="3000" spc="-1" strike="noStrike">
                <a:solidFill>
                  <a:srgbClr val="000000"/>
                </a:solidFill>
                <a:latin typeface="Arial"/>
              </a:rPr>
              <a:t>n</a:t>
            </a:r>
            <a:r>
              <a:rPr b="0" lang="en-US" sz="3000" spc="-1" strike="noStrike">
                <a:solidFill>
                  <a:srgbClr val="000000"/>
                </a:solidFill>
                <a:latin typeface="Arial"/>
              </a:rPr>
              <a:t>e </a:t>
            </a:r>
            <a:r>
              <a:rPr b="0" lang="en-US" sz="3000" spc="-1" strike="noStrike">
                <a:solidFill>
                  <a:srgbClr val="000000"/>
                </a:solidFill>
                <a:latin typeface="Arial"/>
              </a:rPr>
              <a:t>L</a:t>
            </a:r>
            <a:r>
              <a:rPr b="0" lang="en-US" sz="3000" spc="-1" strike="noStrike">
                <a:solidFill>
                  <a:srgbClr val="000000"/>
                </a:solidFill>
                <a:latin typeface="Arial"/>
              </a:rPr>
              <a:t>e</a:t>
            </a:r>
            <a:r>
              <a:rPr b="0" lang="en-US" sz="3000" spc="-1" strike="noStrike">
                <a:solidFill>
                  <a:srgbClr val="000000"/>
                </a:solidFill>
                <a:latin typeface="Arial"/>
              </a:rPr>
              <a:t>v</a:t>
            </a:r>
            <a:r>
              <a:rPr b="0" lang="en-US" sz="3000" spc="-1" strike="noStrike">
                <a:solidFill>
                  <a:srgbClr val="000000"/>
                </a:solidFill>
                <a:latin typeface="Arial"/>
              </a:rPr>
              <a:t>e</a:t>
            </a:r>
            <a:r>
              <a:rPr b="0" lang="en-US" sz="3000" spc="-1" strike="noStrike">
                <a:solidFill>
                  <a:srgbClr val="000000"/>
                </a:solidFill>
                <a:latin typeface="Arial"/>
              </a:rPr>
              <a:t>l</a:t>
            </a:r>
            <a:endParaRPr b="0" lang="en-US" sz="3000" spc="-1" strike="noStrike">
              <a:solidFill>
                <a:srgbClr val="000000"/>
              </a:solidFill>
              <a:latin typeface="Arial"/>
            </a:endParaRPr>
          </a:p>
        </p:txBody>
      </p:sp>
      <p:sp>
        <p:nvSpPr>
          <p:cNvPr id="4" name="PlaceHolder 4"/>
          <p:cNvSpPr>
            <a:spLocks noGrp="1"/>
          </p:cNvSpPr>
          <p:nvPr>
            <p:ph type="body"/>
          </p:nvPr>
        </p:nvSpPr>
        <p:spPr>
          <a:xfrm>
            <a:off x="5029200" y="3200400"/>
            <a:ext cx="3657240" cy="29253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2200" spc="-1" strike="noStrike">
                <a:solidFill>
                  <a:srgbClr val="000000"/>
                </a:solidFill>
                <a:latin typeface="Arial"/>
              </a:rPr>
              <a:t>Click to edit the outline text format</a:t>
            </a:r>
            <a:endParaRPr b="0" lang="en-US" sz="2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200" spc="-1" strike="noStrike">
                <a:solidFill>
                  <a:srgbClr val="000000"/>
                </a:solidFill>
                <a:latin typeface="Arial"/>
              </a:rPr>
              <a:t>Second Outline Level</a:t>
            </a:r>
            <a:endParaRPr b="0" lang="en-US" sz="2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200" spc="-1" strike="noStrike">
                <a:solidFill>
                  <a:srgbClr val="000000"/>
                </a:solidFill>
                <a:latin typeface="Arial"/>
              </a:rPr>
              <a:t>Third Outline Level</a:t>
            </a:r>
            <a:endParaRPr b="0" lang="en-US" sz="2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200" spc="-1" strike="noStrike">
                <a:solidFill>
                  <a:srgbClr val="000000"/>
                </a:solidFill>
                <a:latin typeface="Arial"/>
              </a:rPr>
              <a:t>Fourth Outline Level</a:t>
            </a:r>
            <a:endParaRPr b="0" lang="en-US" sz="2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200" spc="-1" strike="noStrike">
                <a:solidFill>
                  <a:srgbClr val="000000"/>
                </a:solidFill>
                <a:latin typeface="Arial"/>
              </a:rPr>
              <a:t>Sixth Outline </a:t>
            </a:r>
            <a:r>
              <a:rPr b="0" lang="en-US" sz="2200" spc="-1" strike="noStrike">
                <a:solidFill>
                  <a:srgbClr val="000000"/>
                </a:solidFill>
                <a:latin typeface="Arial"/>
              </a:rPr>
              <a:t>Level</a:t>
            </a:r>
            <a:endParaRPr b="0" lang="en-US" sz="2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200" spc="-1" strike="noStrike">
                <a:solidFill>
                  <a:srgbClr val="000000"/>
                </a:solidFill>
                <a:latin typeface="Arial"/>
              </a:rPr>
              <a:t>Seventh </a:t>
            </a:r>
            <a:r>
              <a:rPr b="0" lang="en-US" sz="2200" spc="-1" strike="noStrike">
                <a:solidFill>
                  <a:srgbClr val="000000"/>
                </a:solidFill>
                <a:latin typeface="Arial"/>
              </a:rPr>
              <a:t>Outline Level</a:t>
            </a:r>
            <a:endParaRPr b="0" lang="en-US" sz="2200" spc="-1" strike="noStrike">
              <a:solidFill>
                <a:srgbClr val="000000"/>
              </a:solidFill>
              <a:latin typeface="Arial"/>
            </a:endParaRPr>
          </a:p>
        </p:txBody>
      </p:sp>
      <p:sp>
        <p:nvSpPr>
          <p:cNvPr id="5" name="PlaceHolder 5"/>
          <p:cNvSpPr>
            <a:spLocks noGrp="1"/>
          </p:cNvSpPr>
          <p:nvPr>
            <p:ph type="body"/>
          </p:nvPr>
        </p:nvSpPr>
        <p:spPr>
          <a:xfrm>
            <a:off x="474840" y="1500480"/>
            <a:ext cx="8229240" cy="2048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2000" spc="-1" strike="noStrike">
                <a:solidFill>
                  <a:srgbClr val="000000"/>
                </a:solidFill>
                <a:latin typeface="Arial"/>
              </a:rPr>
              <a:t>Click to edit the </a:t>
            </a:r>
            <a:r>
              <a:rPr b="0" lang="en-US" sz="2000" spc="-1" strike="noStrike">
                <a:solidFill>
                  <a:srgbClr val="000000"/>
                </a:solidFill>
                <a:latin typeface="Arial"/>
              </a:rPr>
              <a:t>outline text format</a:t>
            </a:r>
            <a:endParaRPr b="0" lang="en-US" sz="20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000" spc="-1" strike="noStrike">
                <a:solidFill>
                  <a:srgbClr val="000000"/>
                </a:solidFill>
                <a:latin typeface="Arial"/>
              </a:rPr>
              <a:t>Third 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a:t>
            </a:r>
            <a:r>
              <a:rPr b="0" lang="en-US" sz="2000" spc="-1" strike="noStrike">
                <a:solidFill>
                  <a:srgbClr val="000000"/>
                </a:solidFill>
                <a:latin typeface="Arial"/>
              </a:rPr>
              <a:t>Outline </a:t>
            </a:r>
            <a:r>
              <a:rPr b="0" lang="en-US" sz="2000" spc="-1" strike="noStrike">
                <a:solidFill>
                  <a:srgbClr val="000000"/>
                </a:solidFill>
                <a:latin typeface="Arial"/>
              </a:rPr>
              <a:t>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a:t>
            </a:r>
            <a:r>
              <a:rPr b="0" lang="en-US" sz="2000" spc="-1" strike="noStrike">
                <a:solidFill>
                  <a:srgbClr val="000000"/>
                </a:solidFill>
                <a:latin typeface="Arial"/>
              </a:rPr>
              <a:t>h </a:t>
            </a:r>
            <a:r>
              <a:rPr b="0" lang="en-US" sz="2000" spc="-1" strike="noStrike">
                <a:solidFill>
                  <a:srgbClr val="000000"/>
                </a:solidFill>
                <a:latin typeface="Arial"/>
              </a:rPr>
              <a:t>Out</a:t>
            </a:r>
            <a:r>
              <a:rPr b="0" lang="en-US" sz="2000" spc="-1" strike="noStrike">
                <a:solidFill>
                  <a:srgbClr val="000000"/>
                </a:solidFill>
                <a:latin typeface="Arial"/>
              </a:rPr>
              <a:t>line </a:t>
            </a:r>
            <a:r>
              <a:rPr b="0" lang="en-US" sz="2000" spc="-1" strike="noStrike">
                <a:solidFill>
                  <a:srgbClr val="000000"/>
                </a:solidFill>
                <a:latin typeface="Arial"/>
              </a:rPr>
              <a:t>Lev</a:t>
            </a:r>
            <a:r>
              <a:rPr b="0" lang="en-US" sz="2000" spc="-1" strike="noStrike">
                <a:solidFill>
                  <a:srgbClr val="000000"/>
                </a:solidFill>
                <a:latin typeface="Arial"/>
              </a:rPr>
              <a:t>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n</a:t>
            </a:r>
            <a:r>
              <a:rPr b="0" lang="en-US" sz="2000" spc="-1" strike="noStrike">
                <a:solidFill>
                  <a:srgbClr val="000000"/>
                </a:solidFill>
                <a:latin typeface="Arial"/>
              </a:rPr>
              <a:t>t</a:t>
            </a:r>
            <a:r>
              <a:rPr b="0" lang="en-US" sz="2000" spc="-1" strike="noStrike">
                <a:solidFill>
                  <a:srgbClr val="000000"/>
                </a:solidFill>
                <a:latin typeface="Arial"/>
              </a:rPr>
              <a:t>h</a:t>
            </a:r>
            <a:r>
              <a:rPr b="0" lang="en-US" sz="2000" spc="-1" strike="noStrike">
                <a:solidFill>
                  <a:srgbClr val="000000"/>
                </a:solidFill>
                <a:latin typeface="Arial"/>
              </a:rPr>
              <a:t> </a:t>
            </a:r>
            <a:r>
              <a:rPr b="0" lang="en-US" sz="2000" spc="-1" strike="noStrike">
                <a:solidFill>
                  <a:srgbClr val="000000"/>
                </a:solidFill>
                <a:latin typeface="Arial"/>
              </a:rPr>
              <a:t>O</a:t>
            </a:r>
            <a:r>
              <a:rPr b="0" lang="en-US" sz="2000" spc="-1" strike="noStrike">
                <a:solidFill>
                  <a:srgbClr val="000000"/>
                </a:solidFill>
                <a:latin typeface="Arial"/>
              </a:rPr>
              <a:t>u</a:t>
            </a:r>
            <a:r>
              <a:rPr b="0" lang="en-US" sz="2000" spc="-1" strike="noStrike">
                <a:solidFill>
                  <a:srgbClr val="000000"/>
                </a:solidFill>
                <a:latin typeface="Arial"/>
              </a:rPr>
              <a:t>t</a:t>
            </a:r>
            <a:r>
              <a:rPr b="0" lang="en-US" sz="2000" spc="-1" strike="noStrike">
                <a:solidFill>
                  <a:srgbClr val="000000"/>
                </a:solidFill>
                <a:latin typeface="Arial"/>
              </a:rPr>
              <a:t>l</a:t>
            </a:r>
            <a:r>
              <a:rPr b="0" lang="en-US" sz="2000" spc="-1" strike="noStrike">
                <a:solidFill>
                  <a:srgbClr val="000000"/>
                </a:solidFill>
                <a:latin typeface="Arial"/>
              </a:rPr>
              <a:t>i</a:t>
            </a:r>
            <a:r>
              <a:rPr b="0" lang="en-US" sz="2000" spc="-1" strike="noStrike">
                <a:solidFill>
                  <a:srgbClr val="000000"/>
                </a:solidFill>
                <a:latin typeface="Arial"/>
              </a:rPr>
              <a:t>n</a:t>
            </a:r>
            <a:r>
              <a:rPr b="0" lang="en-US" sz="2000" spc="-1" strike="noStrike">
                <a:solidFill>
                  <a:srgbClr val="000000"/>
                </a:solidFill>
                <a:latin typeface="Arial"/>
              </a:rPr>
              <a:t>e</a:t>
            </a:r>
            <a:r>
              <a:rPr b="0" lang="en-US" sz="2000" spc="-1" strike="noStrike">
                <a:solidFill>
                  <a:srgbClr val="000000"/>
                </a:solidFill>
                <a:latin typeface="Arial"/>
              </a:rPr>
              <a:t> </a:t>
            </a:r>
            <a:r>
              <a:rPr b="0" lang="en-US" sz="2000" spc="-1" strike="noStrike">
                <a:solidFill>
                  <a:srgbClr val="000000"/>
                </a:solidFill>
                <a:latin typeface="Arial"/>
              </a:rPr>
              <a:t>L</a:t>
            </a:r>
            <a:r>
              <a:rPr b="0" lang="en-US" sz="2000" spc="-1" strike="noStrike">
                <a:solidFill>
                  <a:srgbClr val="000000"/>
                </a:solidFill>
                <a:latin typeface="Arial"/>
              </a:rPr>
              <a:t>e</a:t>
            </a:r>
            <a:r>
              <a:rPr b="0" lang="en-US" sz="2000" spc="-1" strike="noStrike">
                <a:solidFill>
                  <a:srgbClr val="000000"/>
                </a:solidFill>
                <a:latin typeface="Arial"/>
              </a:rPr>
              <a:t>v</a:t>
            </a:r>
            <a:r>
              <a:rPr b="0" lang="en-US" sz="2000" spc="-1" strike="noStrike">
                <a:solidFill>
                  <a:srgbClr val="000000"/>
                </a:solidFill>
                <a:latin typeface="Arial"/>
              </a:rPr>
              <a:t>e</a:t>
            </a:r>
            <a:r>
              <a:rPr b="0" lang="en-US" sz="2000" spc="-1" strike="noStrike">
                <a:solidFill>
                  <a:srgbClr val="000000"/>
                </a:solidFill>
                <a:latin typeface="Arial"/>
              </a:rPr>
              <a:t>l</a:t>
            </a:r>
            <a:endParaRPr b="0" lang="en-US" sz="2000" spc="-1" strike="noStrike">
              <a:solidFill>
                <a:srgbClr val="000000"/>
              </a:solidFill>
              <a:latin typeface="Arial"/>
            </a:endParaRPr>
          </a:p>
        </p:txBody>
      </p:sp>
      <p:sp>
        <p:nvSpPr>
          <p:cNvPr id="6" name="PlaceHolder 6"/>
          <p:cNvSpPr>
            <a:spLocks noGrp="1"/>
          </p:cNvSpPr>
          <p:nvPr>
            <p:ph type="ftr"/>
          </p:nvPr>
        </p:nvSpPr>
        <p:spPr>
          <a:xfrm>
            <a:off x="93600" y="6165720"/>
            <a:ext cx="8596080" cy="234720"/>
          </a:xfrm>
          <a:prstGeom prst="rect">
            <a:avLst/>
          </a:prstGeom>
        </p:spPr>
        <p:txBody>
          <a:bodyPr tIns="91440" bIns="91440" anchor="b">
            <a:noAutofit/>
          </a:bodyPr>
          <a:p>
            <a:endParaRPr b="0" lang="en-US" sz="2400" spc="-1" strike="noStrike">
              <a:latin typeface="Times New Roman"/>
            </a:endParaRPr>
          </a:p>
        </p:txBody>
      </p:sp>
      <p:sp>
        <p:nvSpPr>
          <p:cNvPr id="7" name="PlaceHolder 7"/>
          <p:cNvSpPr>
            <a:spLocks noGrp="1"/>
          </p:cNvSpPr>
          <p:nvPr>
            <p:ph type="dt"/>
          </p:nvPr>
        </p:nvSpPr>
        <p:spPr>
          <a:xfrm>
            <a:off x="6335640" y="112680"/>
            <a:ext cx="2133360" cy="182160"/>
          </a:xfrm>
          <a:prstGeom prst="rect">
            <a:avLst/>
          </a:prstGeom>
        </p:spPr>
        <p:txBody>
          <a:bodyPr tIns="91440" bIns="91440" anchor="ctr">
            <a:noAutofit/>
          </a:bodyPr>
          <a:p>
            <a:endParaRPr b="0" lang="en-US" sz="2400" spc="-1" strike="noStrike">
              <a:latin typeface="Times New Roman"/>
            </a:endParaRPr>
          </a:p>
        </p:txBody>
      </p:sp>
      <p:sp>
        <p:nvSpPr>
          <p:cNvPr id="8" name="PlaceHolder 8"/>
          <p:cNvSpPr>
            <a:spLocks noGrp="1"/>
          </p:cNvSpPr>
          <p:nvPr>
            <p:ph type="sldNum"/>
          </p:nvPr>
        </p:nvSpPr>
        <p:spPr>
          <a:xfrm>
            <a:off x="8469360" y="112680"/>
            <a:ext cx="552240" cy="182160"/>
          </a:xfrm>
          <a:prstGeom prst="rect">
            <a:avLst/>
          </a:prstGeom>
        </p:spPr>
        <p:txBody>
          <a:bodyPr anchor="ctr">
            <a:noAutofit/>
          </a:bodyPr>
          <a:p>
            <a:pPr algn="r">
              <a:lnSpc>
                <a:spcPct val="100000"/>
              </a:lnSpc>
            </a:pPr>
            <a:fld id="{5236BF93-0BB7-427E-9FD3-793A18BCC114}" type="slidenum">
              <a:rPr b="0" lang="en-US" sz="900" spc="-1" strike="noStrike">
                <a:solidFill>
                  <a:srgbClr val="ffffff"/>
                </a:solidFill>
                <a:latin typeface="Arial"/>
              </a:rPr>
              <a:t>&lt;number&gt;</a:t>
            </a:fld>
            <a:endParaRPr b="0" lang="en-U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5" name="Shape 15" descr="Pearson Logo"/>
          <p:cNvPicPr/>
          <p:nvPr/>
        </p:nvPicPr>
        <p:blipFill>
          <a:blip r:embed="rId2"/>
          <a:stretch/>
        </p:blipFill>
        <p:spPr>
          <a:xfrm>
            <a:off x="444600" y="6429240"/>
            <a:ext cx="917280" cy="280800"/>
          </a:xfrm>
          <a:prstGeom prst="rect">
            <a:avLst/>
          </a:prstGeom>
          <a:ln>
            <a:noFill/>
          </a:ln>
        </p:spPr>
      </p:pic>
      <p:sp>
        <p:nvSpPr>
          <p:cNvPr id="46" name="CustomShape 1"/>
          <p:cNvSpPr/>
          <p:nvPr/>
        </p:nvSpPr>
        <p:spPr>
          <a:xfrm>
            <a:off x="2670120" y="6450120"/>
            <a:ext cx="6089400" cy="23148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rPr>
              <a:t>Copyright © 2017, 2013, 2010 Pearson Education, Inc. All Rights Reserved</a:t>
            </a:r>
            <a:endParaRPr b="0" lang="en-US" sz="1200" spc="-1" strike="noStrike">
              <a:latin typeface="Arial"/>
            </a:endParaRPr>
          </a:p>
        </p:txBody>
      </p:sp>
      <p:sp>
        <p:nvSpPr>
          <p:cNvPr id="47" name="PlaceHolder 2"/>
          <p:cNvSpPr>
            <a:spLocks noGrp="1"/>
          </p:cNvSpPr>
          <p:nvPr>
            <p:ph type="title"/>
          </p:nvPr>
        </p:nvSpPr>
        <p:spPr>
          <a:xfrm>
            <a:off x="457200" y="216000"/>
            <a:ext cx="8229240" cy="1096560"/>
          </a:xfrm>
          <a:prstGeom prst="rect">
            <a:avLst/>
          </a:prstGeom>
        </p:spPr>
        <p:txBody>
          <a:bodyPr tIns="91440" bIns="91440" anchor="b">
            <a:noAutofit/>
          </a:bodyPr>
          <a:p>
            <a:pPr>
              <a:lnSpc>
                <a:spcPct val="100000"/>
              </a:lnSpc>
            </a:pPr>
            <a:r>
              <a:rPr b="0" lang="en-US" sz="1400" spc="-1" strike="noStrike">
                <a:solidFill>
                  <a:srgbClr val="3399b5"/>
                </a:solidFill>
                <a:latin typeface="Arial"/>
                <a:ea typeface="Arial"/>
              </a:rPr>
              <a:t>Click to edit Master title style</a:t>
            </a:r>
            <a:endParaRPr b="0" lang="en-US" sz="1400" spc="-1" strike="noStrike">
              <a:solidFill>
                <a:srgbClr val="000000"/>
              </a:solidFill>
              <a:latin typeface="Arial"/>
            </a:endParaRPr>
          </a:p>
        </p:txBody>
      </p:sp>
      <p:sp>
        <p:nvSpPr>
          <p:cNvPr id="48" name="PlaceHolder 3"/>
          <p:cNvSpPr>
            <a:spLocks noGrp="1"/>
          </p:cNvSpPr>
          <p:nvPr>
            <p:ph type="body"/>
          </p:nvPr>
        </p:nvSpPr>
        <p:spPr>
          <a:xfrm>
            <a:off x="457200" y="1600200"/>
            <a:ext cx="8229240" cy="4525560"/>
          </a:xfrm>
          <a:prstGeom prst="rect">
            <a:avLst/>
          </a:prstGeom>
        </p:spPr>
        <p:txBody>
          <a:bodyPr tIns="91440" bIns="91440">
            <a:noAutofit/>
          </a:bodyPr>
          <a:p>
            <a:pPr marL="118800" indent="-118440">
              <a:lnSpc>
                <a:spcPct val="100000"/>
              </a:lnSpc>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marL="569880" indent="-285480">
              <a:lnSpc>
                <a:spcPct val="100000"/>
              </a:lnSpc>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49" name="PlaceHolder 4"/>
          <p:cNvSpPr>
            <a:spLocks noGrp="1"/>
          </p:cNvSpPr>
          <p:nvPr>
            <p:ph type="ftr"/>
          </p:nvPr>
        </p:nvSpPr>
        <p:spPr>
          <a:xfrm>
            <a:off x="93600" y="6172200"/>
            <a:ext cx="8596080" cy="234720"/>
          </a:xfrm>
          <a:prstGeom prst="rect">
            <a:avLst/>
          </a:prstGeom>
        </p:spPr>
        <p:txBody>
          <a:bodyPr tIns="91440" bIns="91440" anchor="b">
            <a:noAutofit/>
          </a:bodyPr>
          <a:p>
            <a:endParaRPr b="0" lang="en-US" sz="2400" spc="-1" strike="noStrike">
              <a:latin typeface="Times New Roman"/>
            </a:endParaRPr>
          </a:p>
        </p:txBody>
      </p:sp>
      <p:sp>
        <p:nvSpPr>
          <p:cNvPr id="50" name="PlaceHolder 5"/>
          <p:cNvSpPr>
            <a:spLocks noGrp="1"/>
          </p:cNvSpPr>
          <p:nvPr>
            <p:ph type="dt"/>
          </p:nvPr>
        </p:nvSpPr>
        <p:spPr>
          <a:xfrm>
            <a:off x="6335640" y="112680"/>
            <a:ext cx="2133360" cy="182160"/>
          </a:xfrm>
          <a:prstGeom prst="rect">
            <a:avLst/>
          </a:prstGeom>
        </p:spPr>
        <p:txBody>
          <a:bodyPr tIns="91440" bIns="91440" anchor="ctr">
            <a:noAutofit/>
          </a:bodyPr>
          <a:p>
            <a:pPr algn="r">
              <a:lnSpc>
                <a:spcPct val="100000"/>
              </a:lnSpc>
            </a:pPr>
            <a:fld id="{1B4A8F9C-6124-4C17-BC8D-28808BBA6D01}" type="datetime">
              <a:rPr b="0" lang="en-US" sz="900" spc="-1" strike="noStrike">
                <a:solidFill>
                  <a:srgbClr val="ffffff"/>
                </a:solidFill>
                <a:latin typeface="Arial"/>
              </a:rPr>
              <a:t>12/31/19</a:t>
            </a:fld>
            <a:endParaRPr b="0" lang="en-US" sz="900" spc="-1" strike="noStrike">
              <a:latin typeface="Times New Roman"/>
            </a:endParaRPr>
          </a:p>
        </p:txBody>
      </p:sp>
      <p:sp>
        <p:nvSpPr>
          <p:cNvPr id="51" name="PlaceHolder 6"/>
          <p:cNvSpPr>
            <a:spLocks noGrp="1"/>
          </p:cNvSpPr>
          <p:nvPr>
            <p:ph type="sldNum"/>
          </p:nvPr>
        </p:nvSpPr>
        <p:spPr>
          <a:xfrm>
            <a:off x="8469360" y="112680"/>
            <a:ext cx="552240" cy="182160"/>
          </a:xfrm>
          <a:prstGeom prst="rect">
            <a:avLst/>
          </a:prstGeom>
        </p:spPr>
        <p:txBody>
          <a:bodyPr anchor="ctr">
            <a:noAutofit/>
          </a:bodyPr>
          <a:p>
            <a:pPr>
              <a:lnSpc>
                <a:spcPct val="100000"/>
              </a:lnSpc>
            </a:pPr>
            <a:fld id="{43484E13-6CB5-4066-802A-DD26F9C0191B}" type="slidenum">
              <a:rPr b="0" lang="en-US" sz="1400" spc="-1" strike="noStrike">
                <a:solidFill>
                  <a:srgbClr val="000000"/>
                </a:solidFill>
                <a:latin typeface="Arial"/>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8" name="Shape 15" descr="Pearson Logo"/>
          <p:cNvPicPr/>
          <p:nvPr/>
        </p:nvPicPr>
        <p:blipFill>
          <a:blip r:embed="rId2"/>
          <a:stretch/>
        </p:blipFill>
        <p:spPr>
          <a:xfrm>
            <a:off x="444600" y="6429240"/>
            <a:ext cx="917280" cy="280800"/>
          </a:xfrm>
          <a:prstGeom prst="rect">
            <a:avLst/>
          </a:prstGeom>
          <a:ln>
            <a:noFill/>
          </a:ln>
        </p:spPr>
      </p:pic>
      <p:sp>
        <p:nvSpPr>
          <p:cNvPr id="89" name="CustomShape 1"/>
          <p:cNvSpPr/>
          <p:nvPr/>
        </p:nvSpPr>
        <p:spPr>
          <a:xfrm>
            <a:off x="2670120" y="6450120"/>
            <a:ext cx="6089400" cy="23148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rPr>
              <a:t>Copyright © 2017, 2013, 2010 Pearson Education, Inc. All Rights Reserved</a:t>
            </a:r>
            <a:endParaRPr b="0" lang="en-US" sz="1200" spc="-1" strike="noStrike">
              <a:latin typeface="Arial"/>
            </a:endParaRPr>
          </a:p>
        </p:txBody>
      </p:sp>
      <p:sp>
        <p:nvSpPr>
          <p:cNvPr id="90" name="PlaceHolder 2"/>
          <p:cNvSpPr>
            <a:spLocks noGrp="1"/>
          </p:cNvSpPr>
          <p:nvPr>
            <p:ph type="title"/>
          </p:nvPr>
        </p:nvSpPr>
        <p:spPr>
          <a:xfrm>
            <a:off x="457200" y="215280"/>
            <a:ext cx="8229240" cy="1096920"/>
          </a:xfrm>
          <a:prstGeom prst="rect">
            <a:avLst/>
          </a:prstGeom>
        </p:spPr>
        <p:txBody>
          <a:bodyPr tIns="91440" bIns="91440" anchor="b">
            <a:noAutofit/>
          </a:bodyPr>
          <a:p>
            <a:r>
              <a:rPr b="0" lang="en-US" sz="3400" spc="-1" strike="noStrike">
                <a:solidFill>
                  <a:srgbClr val="000000"/>
                </a:solidFill>
                <a:latin typeface="Arial"/>
              </a:rPr>
              <a:t>Click to edit the title text format</a:t>
            </a:r>
            <a:endParaRPr b="0" lang="en-US" sz="3400" spc="-1" strike="noStrike">
              <a:solidFill>
                <a:srgbClr val="000000"/>
              </a:solidFill>
              <a:latin typeface="Arial"/>
            </a:endParaRPr>
          </a:p>
        </p:txBody>
      </p:sp>
      <p:sp>
        <p:nvSpPr>
          <p:cNvPr id="91" name="PlaceHolder 3"/>
          <p:cNvSpPr>
            <a:spLocks noGrp="1"/>
          </p:cNvSpPr>
          <p:nvPr>
            <p:ph type="body"/>
          </p:nvPr>
        </p:nvSpPr>
        <p:spPr>
          <a:xfrm>
            <a:off x="457200" y="1600200"/>
            <a:ext cx="8229240" cy="2163240"/>
          </a:xfrm>
          <a:prstGeom prst="rect">
            <a:avLst/>
          </a:prstGeom>
        </p:spPr>
        <p:txBody>
          <a:bodyPr tIns="91440" bIns="91440">
            <a:noAutofit/>
          </a:bodyPr>
          <a:p>
            <a:pPr>
              <a:lnSpc>
                <a:spcPct val="100000"/>
              </a:lnSpc>
              <a:spcBef>
                <a:spcPts val="1500"/>
              </a:spcBef>
            </a:pPr>
            <a:endParaRPr b="0" lang="en-US" sz="1600" spc="-1" strike="noStrike">
              <a:solidFill>
                <a:srgbClr val="000000"/>
              </a:solidFill>
              <a:latin typeface="Arial"/>
            </a:endParaRPr>
          </a:p>
          <a:p>
            <a:endParaRPr b="0" lang="en-US" sz="1400" spc="-1" strike="noStrike">
              <a:solidFill>
                <a:srgbClr val="000000"/>
              </a:solidFill>
              <a:latin typeface="Arial"/>
            </a:endParaRPr>
          </a:p>
          <a:p>
            <a:endParaRPr b="0" lang="en-US" sz="1400" spc="-1" strike="noStrike">
              <a:solidFill>
                <a:srgbClr val="000000"/>
              </a:solidFill>
              <a:latin typeface="Arial"/>
            </a:endParaRPr>
          </a:p>
        </p:txBody>
      </p:sp>
      <p:sp>
        <p:nvSpPr>
          <p:cNvPr id="92" name="PlaceHolder 4"/>
          <p:cNvSpPr>
            <a:spLocks noGrp="1"/>
          </p:cNvSpPr>
          <p:nvPr>
            <p:ph type="body"/>
          </p:nvPr>
        </p:nvSpPr>
        <p:spPr>
          <a:xfrm>
            <a:off x="457200" y="3962520"/>
            <a:ext cx="8229240" cy="2163240"/>
          </a:xfrm>
          <a:prstGeom prst="rect">
            <a:avLst/>
          </a:prstGeom>
        </p:spPr>
        <p:txBody>
          <a:bodyPr tIns="91440" bIns="91440">
            <a:noAutofit/>
          </a:bodyPr>
          <a:p>
            <a:pPr>
              <a:lnSpc>
                <a:spcPct val="100000"/>
              </a:lnSpc>
              <a:spcBef>
                <a:spcPts val="1500"/>
              </a:spcBef>
            </a:pPr>
            <a:endParaRPr b="0" lang="en-US" sz="1600" spc="-1" strike="noStrike">
              <a:solidFill>
                <a:srgbClr val="000000"/>
              </a:solidFill>
              <a:latin typeface="Arial"/>
            </a:endParaRPr>
          </a:p>
          <a:p>
            <a:endParaRPr b="0" lang="en-US" sz="1400" spc="-1" strike="noStrike">
              <a:solidFill>
                <a:srgbClr val="000000"/>
              </a:solidFill>
              <a:latin typeface="Arial"/>
            </a:endParaRPr>
          </a:p>
          <a:p>
            <a:endParaRPr b="0" lang="en-US" sz="1400" spc="-1" strike="noStrike">
              <a:solidFill>
                <a:srgbClr val="000000"/>
              </a:solidFill>
              <a:latin typeface="Arial"/>
            </a:endParaRPr>
          </a:p>
        </p:txBody>
      </p:sp>
      <p:sp>
        <p:nvSpPr>
          <p:cNvPr id="93" name="PlaceHolder 5"/>
          <p:cNvSpPr>
            <a:spLocks noGrp="1"/>
          </p:cNvSpPr>
          <p:nvPr>
            <p:ph type="ftr"/>
          </p:nvPr>
        </p:nvSpPr>
        <p:spPr>
          <a:xfrm>
            <a:off x="93600" y="6172200"/>
            <a:ext cx="8596080" cy="234720"/>
          </a:xfrm>
          <a:prstGeom prst="rect">
            <a:avLst/>
          </a:prstGeom>
        </p:spPr>
        <p:txBody>
          <a:bodyPr tIns="91440" bIns="91440" anchor="b">
            <a:noAutofit/>
          </a:bodyPr>
          <a:p>
            <a:endParaRPr b="0" lang="en-US" sz="2400" spc="-1" strike="noStrike">
              <a:latin typeface="Times New Roman"/>
            </a:endParaRPr>
          </a:p>
        </p:txBody>
      </p:sp>
      <p:sp>
        <p:nvSpPr>
          <p:cNvPr id="94" name="PlaceHolder 6"/>
          <p:cNvSpPr>
            <a:spLocks noGrp="1"/>
          </p:cNvSpPr>
          <p:nvPr>
            <p:ph type="dt"/>
          </p:nvPr>
        </p:nvSpPr>
        <p:spPr>
          <a:xfrm>
            <a:off x="6335640" y="112680"/>
            <a:ext cx="2133360" cy="182160"/>
          </a:xfrm>
          <a:prstGeom prst="rect">
            <a:avLst/>
          </a:prstGeom>
        </p:spPr>
        <p:txBody>
          <a:bodyPr tIns="91440" bIns="91440" anchor="ctr">
            <a:noAutofit/>
          </a:bodyPr>
          <a:p>
            <a:endParaRPr b="0" lang="en-US" sz="2400" spc="-1" strike="noStrike">
              <a:latin typeface="Times New Roman"/>
            </a:endParaRPr>
          </a:p>
        </p:txBody>
      </p:sp>
      <p:sp>
        <p:nvSpPr>
          <p:cNvPr id="95" name="PlaceHolder 7"/>
          <p:cNvSpPr>
            <a:spLocks noGrp="1"/>
          </p:cNvSpPr>
          <p:nvPr>
            <p:ph type="sldNum"/>
          </p:nvPr>
        </p:nvSpPr>
        <p:spPr>
          <a:xfrm>
            <a:off x="8469360" y="112680"/>
            <a:ext cx="552240" cy="182160"/>
          </a:xfrm>
          <a:prstGeom prst="rect">
            <a:avLst/>
          </a:prstGeom>
        </p:spPr>
        <p:txBody>
          <a:bodyPr anchor="ctr">
            <a:noAutofit/>
          </a:bodyPr>
          <a:p>
            <a:pPr algn="r">
              <a:lnSpc>
                <a:spcPct val="100000"/>
              </a:lnSpc>
            </a:pPr>
            <a:fld id="{0921FAE6-C85D-444C-B8B8-2965013B3F95}" type="slidenum">
              <a:rPr b="0" lang="en-US" sz="900" spc="-1" strike="noStrike">
                <a:solidFill>
                  <a:srgbClr val="ffffff"/>
                </a:solidFill>
                <a:latin typeface="Arial"/>
              </a:rPr>
              <a:t>1</a:t>
            </a:fld>
            <a:endParaRPr b="0" lang="en-U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32" name="Shape 15" descr="Pearson Logo"/>
          <p:cNvPicPr/>
          <p:nvPr/>
        </p:nvPicPr>
        <p:blipFill>
          <a:blip r:embed="rId2"/>
          <a:stretch/>
        </p:blipFill>
        <p:spPr>
          <a:xfrm>
            <a:off x="444600" y="6429240"/>
            <a:ext cx="917280" cy="280800"/>
          </a:xfrm>
          <a:prstGeom prst="rect">
            <a:avLst/>
          </a:prstGeom>
          <a:ln>
            <a:noFill/>
          </a:ln>
        </p:spPr>
      </p:pic>
      <p:sp>
        <p:nvSpPr>
          <p:cNvPr id="133" name="CustomShape 1"/>
          <p:cNvSpPr/>
          <p:nvPr/>
        </p:nvSpPr>
        <p:spPr>
          <a:xfrm>
            <a:off x="2670120" y="6450120"/>
            <a:ext cx="6089400" cy="23148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rPr>
              <a:t>Copyright © 2017, 2013, 2010 Pearson Education, Inc. All Rights Reserved</a:t>
            </a:r>
            <a:endParaRPr b="0" lang="en-US" sz="1200" spc="-1" strike="noStrike">
              <a:latin typeface="Arial"/>
            </a:endParaRPr>
          </a:p>
        </p:txBody>
      </p:sp>
      <p:sp>
        <p:nvSpPr>
          <p:cNvPr id="134" name="PlaceHolder 2"/>
          <p:cNvSpPr>
            <a:spLocks noGrp="1"/>
          </p:cNvSpPr>
          <p:nvPr>
            <p:ph type="title"/>
          </p:nvPr>
        </p:nvSpPr>
        <p:spPr>
          <a:xfrm>
            <a:off x="457200" y="215280"/>
            <a:ext cx="8229240" cy="1096920"/>
          </a:xfrm>
          <a:prstGeom prst="rect">
            <a:avLst/>
          </a:prstGeom>
        </p:spPr>
        <p:txBody>
          <a:bodyPr tIns="91440" bIns="91440" anchor="b">
            <a:noAutofit/>
          </a:bodyPr>
          <a:p>
            <a:r>
              <a:rPr b="0" lang="en-US" sz="3400" spc="-1" strike="noStrike">
                <a:solidFill>
                  <a:srgbClr val="000000"/>
                </a:solidFill>
                <a:latin typeface="Arial"/>
              </a:rPr>
              <a:t>Click to edit the title text format</a:t>
            </a:r>
            <a:endParaRPr b="0" lang="en-US" sz="3400" spc="-1" strike="noStrike">
              <a:solidFill>
                <a:srgbClr val="000000"/>
              </a:solidFill>
              <a:latin typeface="Arial"/>
            </a:endParaRPr>
          </a:p>
        </p:txBody>
      </p:sp>
      <p:sp>
        <p:nvSpPr>
          <p:cNvPr id="135" name="PlaceHolder 3"/>
          <p:cNvSpPr>
            <a:spLocks noGrp="1"/>
          </p:cNvSpPr>
          <p:nvPr>
            <p:ph type="body"/>
          </p:nvPr>
        </p:nvSpPr>
        <p:spPr>
          <a:xfrm>
            <a:off x="457200" y="1600200"/>
            <a:ext cx="8229240" cy="4525560"/>
          </a:xfrm>
          <a:prstGeom prst="rect">
            <a:avLst/>
          </a:prstGeom>
        </p:spPr>
        <p:txBody>
          <a:bodyPr tIns="91440" bIns="91440">
            <a:noAutofit/>
          </a:bodyPr>
          <a:p>
            <a:pPr>
              <a:lnSpc>
                <a:spcPct val="100000"/>
              </a:lnSpc>
              <a:spcBef>
                <a:spcPts val="1500"/>
              </a:spcBef>
            </a:pPr>
            <a:endParaRPr b="0" lang="en-US" sz="1600" spc="-1" strike="noStrike">
              <a:solidFill>
                <a:srgbClr val="000000"/>
              </a:solidFill>
              <a:latin typeface="Arial"/>
            </a:endParaRPr>
          </a:p>
          <a:p>
            <a:endParaRPr b="0" lang="en-US" sz="1400" spc="-1" strike="noStrike">
              <a:solidFill>
                <a:srgbClr val="000000"/>
              </a:solidFill>
              <a:latin typeface="Arial"/>
            </a:endParaRPr>
          </a:p>
          <a:p>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72" name="Shape 15" descr="Pearson Logo"/>
          <p:cNvPicPr/>
          <p:nvPr/>
        </p:nvPicPr>
        <p:blipFill>
          <a:blip r:embed="rId2"/>
          <a:stretch/>
        </p:blipFill>
        <p:spPr>
          <a:xfrm>
            <a:off x="444600" y="6429240"/>
            <a:ext cx="917280" cy="280800"/>
          </a:xfrm>
          <a:prstGeom prst="rect">
            <a:avLst/>
          </a:prstGeom>
          <a:ln>
            <a:noFill/>
          </a:ln>
        </p:spPr>
      </p:pic>
      <p:sp>
        <p:nvSpPr>
          <p:cNvPr id="173" name="CustomShape 1"/>
          <p:cNvSpPr/>
          <p:nvPr/>
        </p:nvSpPr>
        <p:spPr>
          <a:xfrm>
            <a:off x="2670120" y="6450120"/>
            <a:ext cx="6089400" cy="23148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rPr>
              <a:t>Copyright © 2017, 2013, 2010 Pearson Education, Inc. All Rights Reserved</a:t>
            </a:r>
            <a:endParaRPr b="0" lang="en-US" sz="1200" spc="-1" strike="noStrike">
              <a:latin typeface="Arial"/>
            </a:endParaRPr>
          </a:p>
        </p:txBody>
      </p:sp>
      <p:sp>
        <p:nvSpPr>
          <p:cNvPr id="174" name="PlaceHolder 2"/>
          <p:cNvSpPr>
            <a:spLocks noGrp="1"/>
          </p:cNvSpPr>
          <p:nvPr>
            <p:ph type="title"/>
          </p:nvPr>
        </p:nvSpPr>
        <p:spPr>
          <a:xfrm>
            <a:off x="457200" y="216000"/>
            <a:ext cx="8229240" cy="1096560"/>
          </a:xfrm>
          <a:prstGeom prst="rect">
            <a:avLst/>
          </a:prstGeom>
        </p:spPr>
        <p:txBody>
          <a:bodyPr tIns="91440" bIns="91440" anchor="b">
            <a:noAutofit/>
          </a:bodyPr>
          <a:p>
            <a:pPr>
              <a:lnSpc>
                <a:spcPct val="100000"/>
              </a:lnSpc>
            </a:pPr>
            <a:r>
              <a:rPr b="0" lang="en-US" sz="1400" spc="-1" strike="noStrike">
                <a:solidFill>
                  <a:srgbClr val="3c1581"/>
                </a:solidFill>
                <a:latin typeface="Arial"/>
                <a:ea typeface="Arial"/>
              </a:rPr>
              <a:t>Click to edit Master title style</a:t>
            </a:r>
            <a:endParaRPr b="0" lang="en-US" sz="1400" spc="-1" strike="noStrike">
              <a:solidFill>
                <a:srgbClr val="000000"/>
              </a:solidFill>
              <a:latin typeface="Arial"/>
            </a:endParaRPr>
          </a:p>
        </p:txBody>
      </p:sp>
      <p:sp>
        <p:nvSpPr>
          <p:cNvPr id="175" name="PlaceHolder 3"/>
          <p:cNvSpPr>
            <a:spLocks noGrp="1"/>
          </p:cNvSpPr>
          <p:nvPr>
            <p:ph type="body"/>
          </p:nvPr>
        </p:nvSpPr>
        <p:spPr>
          <a:xfrm>
            <a:off x="457200" y="1600200"/>
            <a:ext cx="8229240" cy="4525560"/>
          </a:xfrm>
          <a:prstGeom prst="rect">
            <a:avLst/>
          </a:prstGeom>
        </p:spPr>
        <p:txBody>
          <a:bodyPr tIns="91440" bIns="91440">
            <a:noAutofit/>
          </a:bodyPr>
          <a:p>
            <a:pPr marL="255600" indent="-255240">
              <a:lnSpc>
                <a:spcPct val="100000"/>
              </a:lnSpc>
            </a:pPr>
            <a:r>
              <a:rPr b="0" lang="en-US" sz="1400" spc="-1" strike="noStrike">
                <a:solidFill>
                  <a:srgbClr val="000000"/>
                </a:solidFill>
                <a:latin typeface="Arial"/>
                <a:ea typeface="Arial"/>
              </a:rPr>
              <a:t>Click to edit Master text styles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Second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Third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Fourth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Fifth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Sixth</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Seventh</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Eighth</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Ninth</a:t>
            </a:r>
            <a:endParaRPr b="0" lang="en-US" sz="1400" spc="-1" strike="noStrike">
              <a:solidFill>
                <a:srgbClr val="000000"/>
              </a:solidFill>
              <a:latin typeface="Arial"/>
            </a:endParaRPr>
          </a:p>
        </p:txBody>
      </p:sp>
      <p:sp>
        <p:nvSpPr>
          <p:cNvPr id="176" name="PlaceHolder 4"/>
          <p:cNvSpPr>
            <a:spLocks noGrp="1"/>
          </p:cNvSpPr>
          <p:nvPr>
            <p:ph type="dt"/>
          </p:nvPr>
        </p:nvSpPr>
        <p:spPr>
          <a:xfrm>
            <a:off x="6335640" y="112680"/>
            <a:ext cx="2133360" cy="182160"/>
          </a:xfrm>
          <a:prstGeom prst="rect">
            <a:avLst/>
          </a:prstGeom>
        </p:spPr>
        <p:txBody>
          <a:bodyPr tIns="91440" bIns="91440" anchor="ctr">
            <a:noAutofit/>
          </a:bodyPr>
          <a:p>
            <a:pPr algn="r">
              <a:lnSpc>
                <a:spcPct val="100000"/>
              </a:lnSpc>
            </a:pPr>
            <a:fld id="{D2F670A3-DDC3-46E8-B61E-E13F399C0AE6}" type="datetime1">
              <a:rPr b="0" lang="en-US" sz="900" spc="-1" strike="noStrike">
                <a:solidFill>
                  <a:srgbClr val="ffffff"/>
                </a:solidFill>
                <a:latin typeface="Arial"/>
              </a:rPr>
              <a:t>12/31/2019</a:t>
            </a:fld>
            <a:endParaRPr b="0" lang="en-US" sz="900" spc="-1" strike="noStrike">
              <a:latin typeface="Times New Roman"/>
            </a:endParaRPr>
          </a:p>
        </p:txBody>
      </p:sp>
      <p:sp>
        <p:nvSpPr>
          <p:cNvPr id="177" name="PlaceHolder 5"/>
          <p:cNvSpPr>
            <a:spLocks noGrp="1"/>
          </p:cNvSpPr>
          <p:nvPr>
            <p:ph type="sldNum"/>
          </p:nvPr>
        </p:nvSpPr>
        <p:spPr>
          <a:xfrm>
            <a:off x="8469360" y="112680"/>
            <a:ext cx="552240" cy="182160"/>
          </a:xfrm>
          <a:prstGeom prst="rect">
            <a:avLst/>
          </a:prstGeom>
        </p:spPr>
        <p:txBody>
          <a:bodyPr anchor="ctr">
            <a:noAutofit/>
          </a:bodyPr>
          <a:p>
            <a:pPr>
              <a:lnSpc>
                <a:spcPct val="100000"/>
              </a:lnSpc>
            </a:pPr>
            <a:fld id="{CEAA2233-5547-4684-A44B-AF829B57AE9D}" type="slidenum">
              <a:rPr b="0" lang="en-US" sz="1400" spc="-1" strike="noStrike">
                <a:solidFill>
                  <a:srgbClr val="000000"/>
                </a:solidFill>
                <a:latin typeface="Arial"/>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14" name="Shape 15" descr="Pearson Logo"/>
          <p:cNvPicPr/>
          <p:nvPr/>
        </p:nvPicPr>
        <p:blipFill>
          <a:blip r:embed="rId2"/>
          <a:stretch/>
        </p:blipFill>
        <p:spPr>
          <a:xfrm>
            <a:off x="444600" y="6429240"/>
            <a:ext cx="917280" cy="280800"/>
          </a:xfrm>
          <a:prstGeom prst="rect">
            <a:avLst/>
          </a:prstGeom>
          <a:ln>
            <a:noFill/>
          </a:ln>
        </p:spPr>
      </p:pic>
      <p:sp>
        <p:nvSpPr>
          <p:cNvPr id="215" name="CustomShape 1"/>
          <p:cNvSpPr/>
          <p:nvPr/>
        </p:nvSpPr>
        <p:spPr>
          <a:xfrm>
            <a:off x="2670120" y="6450120"/>
            <a:ext cx="6089400" cy="23148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rPr>
              <a:t>Copyright © 2017, 2013, 2010 Pearson Education, Inc. All Rights Reserved</a:t>
            </a:r>
            <a:endParaRPr b="0" lang="en-US" sz="1200" spc="-1" strike="noStrike">
              <a:latin typeface="Arial"/>
            </a:endParaRPr>
          </a:p>
        </p:txBody>
      </p:sp>
      <p:sp>
        <p:nvSpPr>
          <p:cNvPr id="216" name="PlaceHolder 2"/>
          <p:cNvSpPr>
            <a:spLocks noGrp="1"/>
          </p:cNvSpPr>
          <p:nvPr>
            <p:ph type="title"/>
          </p:nvPr>
        </p:nvSpPr>
        <p:spPr>
          <a:xfrm>
            <a:off x="457200" y="215280"/>
            <a:ext cx="8229240" cy="1096920"/>
          </a:xfrm>
          <a:prstGeom prst="rect">
            <a:avLst/>
          </a:prstGeom>
        </p:spPr>
        <p:txBody>
          <a:bodyPr tIns="91440" bIns="91440" anchor="b">
            <a:noAutofit/>
          </a:bodyPr>
          <a:p>
            <a:r>
              <a:rPr b="0" lang="en-US" sz="3400" spc="-1" strike="noStrike">
                <a:solidFill>
                  <a:srgbClr val="000000"/>
                </a:solidFill>
                <a:latin typeface="Arial"/>
              </a:rPr>
              <a:t>Click to edit the title text format</a:t>
            </a:r>
            <a:endParaRPr b="0" lang="en-US" sz="3400" spc="-1" strike="noStrike">
              <a:solidFill>
                <a:srgbClr val="000000"/>
              </a:solidFill>
              <a:latin typeface="Arial"/>
            </a:endParaRPr>
          </a:p>
        </p:txBody>
      </p:sp>
      <p:sp>
        <p:nvSpPr>
          <p:cNvPr id="217" name="PlaceHolder 3"/>
          <p:cNvSpPr>
            <a:spLocks noGrp="1"/>
          </p:cNvSpPr>
          <p:nvPr>
            <p:ph type="body"/>
          </p:nvPr>
        </p:nvSpPr>
        <p:spPr>
          <a:xfrm>
            <a:off x="457200" y="1600200"/>
            <a:ext cx="8229240" cy="5331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en-US" sz="1600" spc="-1" strike="noStrike">
                <a:solidFill>
                  <a:srgbClr val="000000"/>
                </a:solidFill>
                <a:latin typeface="Arial"/>
              </a:rPr>
              <a:t>Click to edit the outline text format</a:t>
            </a:r>
            <a:endParaRPr b="0" lang="en-US" sz="16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600" spc="-1" strike="noStrike">
                <a:solidFill>
                  <a:srgbClr val="000000"/>
                </a:solidFill>
                <a:latin typeface="Arial"/>
              </a:rPr>
              <a:t>Second Outline Level</a:t>
            </a:r>
            <a:endParaRPr b="0" lang="en-US" sz="16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600" spc="-1" strike="noStrike">
                <a:solidFill>
                  <a:srgbClr val="000000"/>
                </a:solidFill>
                <a:latin typeface="Arial"/>
              </a:rPr>
              <a:t>Third Outline Level</a:t>
            </a:r>
            <a:endParaRPr b="0" lang="en-US" sz="16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600" spc="-1" strike="noStrike">
                <a:solidFill>
                  <a:srgbClr val="000000"/>
                </a:solidFill>
                <a:latin typeface="Arial"/>
              </a:rPr>
              <a:t>Fourth Outline Level</a:t>
            </a:r>
            <a:endParaRPr b="0" lang="en-US" sz="16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600" spc="-1" strike="noStrike">
                <a:solidFill>
                  <a:srgbClr val="000000"/>
                </a:solidFill>
                <a:latin typeface="Arial"/>
              </a:rPr>
              <a:t>Fifth Outline Level</a:t>
            </a:r>
            <a:endParaRPr b="0" lang="en-US" sz="16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600" spc="-1" strike="noStrike">
                <a:solidFill>
                  <a:srgbClr val="000000"/>
                </a:solidFill>
                <a:latin typeface="Arial"/>
              </a:rPr>
              <a:t>Sixth Outline Level</a:t>
            </a:r>
            <a:endParaRPr b="0" lang="en-US" sz="16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600" spc="-1" strike="noStrike">
                <a:solidFill>
                  <a:srgbClr val="000000"/>
                </a:solidFill>
                <a:latin typeface="Arial"/>
              </a:rPr>
              <a:t>Seventh Outline Level</a:t>
            </a:r>
            <a:endParaRPr b="0" lang="en-US" sz="1600" spc="-1" strike="noStrike">
              <a:solidFill>
                <a:srgbClr val="000000"/>
              </a:solidFill>
              <a:latin typeface="Arial"/>
            </a:endParaRPr>
          </a:p>
        </p:txBody>
      </p:sp>
      <p:sp>
        <p:nvSpPr>
          <p:cNvPr id="218" name="PlaceHolder 4"/>
          <p:cNvSpPr>
            <a:spLocks noGrp="1"/>
          </p:cNvSpPr>
          <p:nvPr>
            <p:ph type="body"/>
          </p:nvPr>
        </p:nvSpPr>
        <p:spPr>
          <a:xfrm>
            <a:off x="457200" y="2278080"/>
            <a:ext cx="8229240" cy="558360"/>
          </a:xfrm>
          <a:prstGeom prst="rect">
            <a:avLst/>
          </a:prstGeom>
        </p:spPr>
        <p:txBody>
          <a:bodyPr tIns="91440" bIns="91440">
            <a:noAutofit/>
          </a:bodyPr>
          <a:p>
            <a:pPr marL="255600" indent="-255240">
              <a:lnSpc>
                <a:spcPct val="100000"/>
              </a:lnSpc>
            </a:pPr>
            <a:r>
              <a:rPr b="0" lang="en-US" sz="1400" spc="-1" strike="noStrike">
                <a:solidFill>
                  <a:srgbClr val="000000"/>
                </a:solidFill>
                <a:latin typeface="Arial"/>
                <a:ea typeface="Arial"/>
              </a:rPr>
              <a:t>Edit Master text styles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Second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Third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Fourth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Fifth level</a:t>
            </a:r>
            <a:endParaRPr b="0" lang="en-US" sz="1400" spc="-1" strike="noStrike">
              <a:solidFill>
                <a:srgbClr val="000000"/>
              </a:solidFill>
              <a:latin typeface="Arial"/>
            </a:endParaRPr>
          </a:p>
        </p:txBody>
      </p:sp>
      <p:sp>
        <p:nvSpPr>
          <p:cNvPr id="219" name="PlaceHolder 5"/>
          <p:cNvSpPr>
            <a:spLocks noGrp="1"/>
          </p:cNvSpPr>
          <p:nvPr>
            <p:ph type="body"/>
          </p:nvPr>
        </p:nvSpPr>
        <p:spPr>
          <a:xfrm>
            <a:off x="457200" y="2954160"/>
            <a:ext cx="8232480" cy="609120"/>
          </a:xfrm>
          <a:prstGeom prst="rect">
            <a:avLst/>
          </a:prstGeom>
        </p:spPr>
        <p:txBody>
          <a:bodyPr tIns="91440" bIns="91440">
            <a:noAutofit/>
          </a:bodyPr>
          <a:p>
            <a:pPr marL="255600" indent="-255240">
              <a:lnSpc>
                <a:spcPct val="100000"/>
              </a:lnSpc>
            </a:pPr>
            <a:r>
              <a:rPr b="0" lang="en-US" sz="1400" spc="-1" strike="noStrike">
                <a:solidFill>
                  <a:srgbClr val="000000"/>
                </a:solidFill>
                <a:latin typeface="Arial"/>
                <a:ea typeface="Arial"/>
              </a:rPr>
              <a:t>Edit Master text styles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Second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Third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Fourth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Fifth level</a:t>
            </a:r>
            <a:endParaRPr b="0" lang="en-US" sz="1400" spc="-1" strike="noStrike">
              <a:solidFill>
                <a:srgbClr val="000000"/>
              </a:solidFill>
              <a:latin typeface="Arial"/>
            </a:endParaRPr>
          </a:p>
        </p:txBody>
      </p:sp>
      <p:sp>
        <p:nvSpPr>
          <p:cNvPr id="220" name="PlaceHolder 6"/>
          <p:cNvSpPr>
            <a:spLocks noGrp="1"/>
          </p:cNvSpPr>
          <p:nvPr>
            <p:ph type="body"/>
          </p:nvPr>
        </p:nvSpPr>
        <p:spPr>
          <a:xfrm>
            <a:off x="457200" y="3733920"/>
            <a:ext cx="8229240" cy="550440"/>
          </a:xfrm>
          <a:prstGeom prst="rect">
            <a:avLst/>
          </a:prstGeom>
        </p:spPr>
        <p:txBody>
          <a:bodyPr tIns="91440" bIns="91440">
            <a:noAutofit/>
          </a:bodyPr>
          <a:p>
            <a:pPr marL="255600" indent="-255240">
              <a:lnSpc>
                <a:spcPct val="100000"/>
              </a:lnSpc>
            </a:pPr>
            <a:r>
              <a:rPr b="0" lang="en-US" sz="1400" spc="-1" strike="noStrike">
                <a:solidFill>
                  <a:srgbClr val="000000"/>
                </a:solidFill>
                <a:latin typeface="Arial"/>
                <a:ea typeface="Arial"/>
              </a:rPr>
              <a:t>Edit Master text styles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Second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Third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Fourth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Fifth level</a:t>
            </a:r>
            <a:endParaRPr b="0" lang="en-US" sz="1400" spc="-1" strike="noStrike">
              <a:solidFill>
                <a:srgbClr val="000000"/>
              </a:solidFill>
              <a:latin typeface="Arial"/>
            </a:endParaRPr>
          </a:p>
        </p:txBody>
      </p:sp>
      <p:sp>
        <p:nvSpPr>
          <p:cNvPr id="221" name="PlaceHolder 7"/>
          <p:cNvSpPr>
            <a:spLocks noGrp="1"/>
          </p:cNvSpPr>
          <p:nvPr>
            <p:ph type="body"/>
          </p:nvPr>
        </p:nvSpPr>
        <p:spPr>
          <a:xfrm>
            <a:off x="457200" y="4427640"/>
            <a:ext cx="8229240" cy="651960"/>
          </a:xfrm>
          <a:prstGeom prst="rect">
            <a:avLst/>
          </a:prstGeom>
        </p:spPr>
        <p:txBody>
          <a:bodyPr tIns="91440" bIns="91440">
            <a:noAutofit/>
          </a:bodyPr>
          <a:p>
            <a:pPr marL="255600" indent="-255240">
              <a:lnSpc>
                <a:spcPct val="100000"/>
              </a:lnSpc>
            </a:pPr>
            <a:r>
              <a:rPr b="0" lang="en-US" sz="1400" spc="-1" strike="noStrike">
                <a:solidFill>
                  <a:srgbClr val="000000"/>
                </a:solidFill>
                <a:latin typeface="Arial"/>
                <a:ea typeface="Arial"/>
              </a:rPr>
              <a:t>Edit Master text styles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Second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Third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Fourth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Fifth level</a:t>
            </a:r>
            <a:endParaRPr b="0" lang="en-US" sz="1400" spc="-1" strike="noStrike">
              <a:solidFill>
                <a:srgbClr val="000000"/>
              </a:solidFill>
              <a:latin typeface="Arial"/>
            </a:endParaRPr>
          </a:p>
        </p:txBody>
      </p:sp>
      <p:sp>
        <p:nvSpPr>
          <p:cNvPr id="222" name="PlaceHolder 8"/>
          <p:cNvSpPr>
            <a:spLocks noGrp="1"/>
          </p:cNvSpPr>
          <p:nvPr>
            <p:ph type="body"/>
          </p:nvPr>
        </p:nvSpPr>
        <p:spPr>
          <a:xfrm>
            <a:off x="457200" y="5181480"/>
            <a:ext cx="8229240" cy="499680"/>
          </a:xfrm>
          <a:prstGeom prst="rect">
            <a:avLst/>
          </a:prstGeom>
        </p:spPr>
        <p:txBody>
          <a:bodyPr tIns="91440" bIns="91440">
            <a:noAutofit/>
          </a:bodyPr>
          <a:p>
            <a:pPr marL="255600" indent="-255240">
              <a:lnSpc>
                <a:spcPct val="100000"/>
              </a:lnSpc>
            </a:pPr>
            <a:r>
              <a:rPr b="0" lang="en-US" sz="1400" spc="-1" strike="noStrike">
                <a:solidFill>
                  <a:srgbClr val="000000"/>
                </a:solidFill>
                <a:latin typeface="Arial"/>
                <a:ea typeface="Arial"/>
              </a:rPr>
              <a:t>Edit Master text styles</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Second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Third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Fourth level</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Arial"/>
                <a:ea typeface="Arial"/>
              </a:rPr>
              <a:t>Fifth level</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59" name="Shape 15" descr="Pearson Logo"/>
          <p:cNvPicPr/>
          <p:nvPr/>
        </p:nvPicPr>
        <p:blipFill>
          <a:blip r:embed="rId2"/>
          <a:stretch/>
        </p:blipFill>
        <p:spPr>
          <a:xfrm>
            <a:off x="444600" y="6429240"/>
            <a:ext cx="917280" cy="280800"/>
          </a:xfrm>
          <a:prstGeom prst="rect">
            <a:avLst/>
          </a:prstGeom>
          <a:ln>
            <a:noFill/>
          </a:ln>
        </p:spPr>
      </p:pic>
      <p:sp>
        <p:nvSpPr>
          <p:cNvPr id="260" name="CustomShape 1"/>
          <p:cNvSpPr/>
          <p:nvPr/>
        </p:nvSpPr>
        <p:spPr>
          <a:xfrm>
            <a:off x="2670120" y="6450120"/>
            <a:ext cx="6089400" cy="23148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rPr>
              <a:t>Copyright © 2017, 2013, 2010 Pearson Education, Inc. All Rights Reserved</a:t>
            </a:r>
            <a:endParaRPr b="0" lang="en-US" sz="1200" spc="-1" strike="noStrike">
              <a:latin typeface="Arial"/>
            </a:endParaRPr>
          </a:p>
        </p:txBody>
      </p:sp>
      <p:sp>
        <p:nvSpPr>
          <p:cNvPr id="261" name="PlaceHolder 2"/>
          <p:cNvSpPr>
            <a:spLocks noGrp="1"/>
          </p:cNvSpPr>
          <p:nvPr>
            <p:ph type="title"/>
          </p:nvPr>
        </p:nvSpPr>
        <p:spPr>
          <a:xfrm>
            <a:off x="457200" y="216000"/>
            <a:ext cx="8229240" cy="1096560"/>
          </a:xfrm>
          <a:prstGeom prst="rect">
            <a:avLst/>
          </a:prstGeom>
        </p:spPr>
        <p:txBody>
          <a:bodyPr tIns="91440" bIns="91440" anchor="b">
            <a:noAutofit/>
          </a:bodyPr>
          <a:p>
            <a:pPr>
              <a:lnSpc>
                <a:spcPct val="100000"/>
              </a:lnSpc>
            </a:pPr>
            <a:r>
              <a:rPr b="0" lang="en-US" sz="1400" spc="-1" strike="noStrike">
                <a:solidFill>
                  <a:srgbClr val="000000"/>
                </a:solidFill>
                <a:latin typeface="Arial"/>
                <a:ea typeface="Arial"/>
              </a:rPr>
              <a:t>Click to edit Master title style</a:t>
            </a:r>
            <a:endParaRPr b="0" lang="en-US" sz="1400" spc="-1" strike="noStrike">
              <a:solidFill>
                <a:srgbClr val="000000"/>
              </a:solidFill>
              <a:latin typeface="Arial"/>
            </a:endParaRPr>
          </a:p>
        </p:txBody>
      </p:sp>
      <p:sp>
        <p:nvSpPr>
          <p:cNvPr id="262" name="PlaceHolder 3"/>
          <p:cNvSpPr>
            <a:spLocks noGrp="1"/>
          </p:cNvSpPr>
          <p:nvPr>
            <p:ph type="body"/>
          </p:nvPr>
        </p:nvSpPr>
        <p:spPr>
          <a:xfrm>
            <a:off x="457200" y="1600200"/>
            <a:ext cx="8229240" cy="710640"/>
          </a:xfrm>
          <a:prstGeom prst="rect">
            <a:avLst/>
          </a:prstGeom>
        </p:spPr>
        <p:txBody>
          <a:bodyPr tIns="91440" bIns="91440">
            <a:noAutofit/>
          </a:bodyPr>
          <a:p>
            <a:pPr marL="255600" indent="-255240">
              <a:lnSpc>
                <a:spcPct val="100000"/>
              </a:lnSpc>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263" name="PlaceHolder 4"/>
          <p:cNvSpPr>
            <a:spLocks noGrp="1"/>
          </p:cNvSpPr>
          <p:nvPr>
            <p:ph type="body"/>
          </p:nvPr>
        </p:nvSpPr>
        <p:spPr>
          <a:xfrm>
            <a:off x="473760" y="2641680"/>
            <a:ext cx="8229240" cy="710640"/>
          </a:xfrm>
          <a:prstGeom prst="rect">
            <a:avLst/>
          </a:prstGeom>
        </p:spPr>
        <p:txBody>
          <a:bodyPr tIns="91440" bIns="91440">
            <a:noAutofit/>
          </a:bodyPr>
          <a:p>
            <a:pPr marL="255600" indent="-255240">
              <a:lnSpc>
                <a:spcPct val="100000"/>
              </a:lnSpc>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264" name="PlaceHolder 5"/>
          <p:cNvSpPr>
            <a:spLocks noGrp="1"/>
          </p:cNvSpPr>
          <p:nvPr>
            <p:ph type="body"/>
          </p:nvPr>
        </p:nvSpPr>
        <p:spPr>
          <a:xfrm>
            <a:off x="457200" y="3683160"/>
            <a:ext cx="8229240" cy="710640"/>
          </a:xfrm>
          <a:prstGeom prst="rect">
            <a:avLst/>
          </a:prstGeom>
        </p:spPr>
        <p:txBody>
          <a:bodyPr tIns="91440" bIns="91440">
            <a:noAutofit/>
          </a:bodyPr>
          <a:p>
            <a:pPr marL="255600" indent="-255240">
              <a:lnSpc>
                <a:spcPct val="100000"/>
              </a:lnSpc>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265" name="PlaceHolder 6"/>
          <p:cNvSpPr>
            <a:spLocks noGrp="1"/>
          </p:cNvSpPr>
          <p:nvPr>
            <p:ph type="body"/>
          </p:nvPr>
        </p:nvSpPr>
        <p:spPr>
          <a:xfrm>
            <a:off x="457200" y="4724640"/>
            <a:ext cx="8229240" cy="710640"/>
          </a:xfrm>
          <a:prstGeom prst="rect">
            <a:avLst/>
          </a:prstGeom>
        </p:spPr>
        <p:txBody>
          <a:bodyPr tIns="91440" bIns="91440">
            <a:noAutofit/>
          </a:bodyPr>
          <a:p>
            <a:pPr marL="255600" indent="-255240">
              <a:lnSpc>
                <a:spcPct val="100000"/>
              </a:lnSpc>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266" name="PlaceHolder 7"/>
          <p:cNvSpPr>
            <a:spLocks noGrp="1"/>
          </p:cNvSpPr>
          <p:nvPr>
            <p:ph type="ftr"/>
          </p:nvPr>
        </p:nvSpPr>
        <p:spPr>
          <a:xfrm>
            <a:off x="93600" y="6172200"/>
            <a:ext cx="8596080" cy="234720"/>
          </a:xfrm>
          <a:prstGeom prst="rect">
            <a:avLst/>
          </a:prstGeom>
        </p:spPr>
        <p:txBody>
          <a:bodyPr tIns="91440" bIns="91440" anchor="b">
            <a:noAutofit/>
          </a:bodyPr>
          <a:p>
            <a:endParaRPr b="0" lang="en-US" sz="2400" spc="-1" strike="noStrike">
              <a:latin typeface="Times New Roman"/>
            </a:endParaRPr>
          </a:p>
        </p:txBody>
      </p:sp>
      <p:sp>
        <p:nvSpPr>
          <p:cNvPr id="267" name="PlaceHolder 8"/>
          <p:cNvSpPr>
            <a:spLocks noGrp="1"/>
          </p:cNvSpPr>
          <p:nvPr>
            <p:ph type="dt"/>
          </p:nvPr>
        </p:nvSpPr>
        <p:spPr>
          <a:xfrm>
            <a:off x="6335640" y="112680"/>
            <a:ext cx="2133360" cy="182160"/>
          </a:xfrm>
          <a:prstGeom prst="rect">
            <a:avLst/>
          </a:prstGeom>
        </p:spPr>
        <p:txBody>
          <a:bodyPr tIns="91440" bIns="91440" anchor="ctr">
            <a:noAutofit/>
          </a:bodyPr>
          <a:p>
            <a:pPr algn="r">
              <a:lnSpc>
                <a:spcPct val="100000"/>
              </a:lnSpc>
            </a:pPr>
            <a:fld id="{014DB412-5C31-4BEF-B741-4C35357EAA7C}" type="datetime">
              <a:rPr b="0" lang="en-US" sz="900" spc="-1" strike="noStrike">
                <a:solidFill>
                  <a:srgbClr val="ffffff"/>
                </a:solidFill>
                <a:latin typeface="Arial"/>
              </a:rPr>
              <a:t>12/31/19</a:t>
            </a:fld>
            <a:endParaRPr b="0" lang="en-US" sz="900" spc="-1" strike="noStrike">
              <a:latin typeface="Times New Roman"/>
            </a:endParaRPr>
          </a:p>
        </p:txBody>
      </p:sp>
      <p:sp>
        <p:nvSpPr>
          <p:cNvPr id="268" name="PlaceHolder 9"/>
          <p:cNvSpPr>
            <a:spLocks noGrp="1"/>
          </p:cNvSpPr>
          <p:nvPr>
            <p:ph type="sldNum"/>
          </p:nvPr>
        </p:nvSpPr>
        <p:spPr>
          <a:xfrm>
            <a:off x="8469360" y="112680"/>
            <a:ext cx="552240" cy="182160"/>
          </a:xfrm>
          <a:prstGeom prst="rect">
            <a:avLst/>
          </a:prstGeom>
        </p:spPr>
        <p:txBody>
          <a:bodyPr anchor="ctr">
            <a:noAutofit/>
          </a:bodyPr>
          <a:p>
            <a:pPr>
              <a:lnSpc>
                <a:spcPct val="100000"/>
              </a:lnSpc>
            </a:pPr>
            <a:fld id="{512F83F9-253B-4F16-B905-66E978BF8EEA}" type="slidenum">
              <a:rPr b="0" lang="en-US" sz="1400" spc="-1" strike="noStrike">
                <a:solidFill>
                  <a:srgbClr val="000000"/>
                </a:solidFill>
                <a:latin typeface="Arial"/>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05" name="Shape 15" descr="Pearson Logo"/>
          <p:cNvPicPr/>
          <p:nvPr/>
        </p:nvPicPr>
        <p:blipFill>
          <a:blip r:embed="rId2"/>
          <a:stretch/>
        </p:blipFill>
        <p:spPr>
          <a:xfrm>
            <a:off x="444600" y="6429240"/>
            <a:ext cx="917280" cy="280800"/>
          </a:xfrm>
          <a:prstGeom prst="rect">
            <a:avLst/>
          </a:prstGeom>
          <a:ln>
            <a:noFill/>
          </a:ln>
        </p:spPr>
      </p:pic>
      <p:sp>
        <p:nvSpPr>
          <p:cNvPr id="306" name="CustomShape 1"/>
          <p:cNvSpPr/>
          <p:nvPr/>
        </p:nvSpPr>
        <p:spPr>
          <a:xfrm>
            <a:off x="2670120" y="6450120"/>
            <a:ext cx="6089400" cy="231480"/>
          </a:xfrm>
          <a:prstGeom prst="rect">
            <a:avLst/>
          </a:prstGeom>
          <a:noFill/>
          <a:ln>
            <a:noFill/>
          </a:ln>
        </p:spPr>
        <p:style>
          <a:lnRef idx="0"/>
          <a:fillRef idx="0"/>
          <a:effectRef idx="0"/>
          <a:fontRef idx="minor"/>
        </p:style>
        <p:txBody>
          <a:bodyPr lIns="90000" rIns="90000" tIns="45000" bIns="45000" anchor="ctr">
            <a:noAutofit/>
          </a:bodyPr>
          <a:p>
            <a:pPr marL="255600" indent="-255240" algn="r">
              <a:lnSpc>
                <a:spcPct val="100000"/>
              </a:lnSpc>
            </a:pPr>
            <a:r>
              <a:rPr b="0" lang="en-US" sz="1200" spc="-1" strike="noStrike">
                <a:solidFill>
                  <a:srgbClr val="000000"/>
                </a:solidFill>
                <a:latin typeface="Verdana"/>
              </a:rPr>
              <a:t>Copyright © 2017, 2013, 2010 Pearson Education, Inc. All Rights Reserved</a:t>
            </a:r>
            <a:endParaRPr b="0" lang="en-US" sz="1200" spc="-1" strike="noStrike">
              <a:latin typeface="Arial"/>
            </a:endParaRPr>
          </a:p>
        </p:txBody>
      </p:sp>
      <p:sp>
        <p:nvSpPr>
          <p:cNvPr id="307" name="PlaceHolder 2"/>
          <p:cNvSpPr>
            <a:spLocks noGrp="1"/>
          </p:cNvSpPr>
          <p:nvPr>
            <p:ph type="title"/>
          </p:nvPr>
        </p:nvSpPr>
        <p:spPr>
          <a:xfrm>
            <a:off x="457200" y="216000"/>
            <a:ext cx="8229240" cy="1096560"/>
          </a:xfrm>
          <a:prstGeom prst="rect">
            <a:avLst/>
          </a:prstGeom>
        </p:spPr>
        <p:txBody>
          <a:bodyPr tIns="91440" bIns="91440" anchor="b">
            <a:noAutofit/>
          </a:bodyPr>
          <a:p>
            <a:pPr>
              <a:lnSpc>
                <a:spcPct val="100000"/>
              </a:lnSpc>
            </a:pPr>
            <a:r>
              <a:rPr b="0" lang="en-US" sz="1400" spc="-1" strike="noStrike">
                <a:solidFill>
                  <a:srgbClr val="000000"/>
                </a:solidFill>
                <a:latin typeface="Arial"/>
                <a:ea typeface="Arial"/>
              </a:rPr>
              <a:t>Click to edit Master title style</a:t>
            </a:r>
            <a:endParaRPr b="0" lang="en-US" sz="1400" spc="-1" strike="noStrike">
              <a:solidFill>
                <a:srgbClr val="000000"/>
              </a:solidFill>
              <a:latin typeface="Arial"/>
            </a:endParaRPr>
          </a:p>
        </p:txBody>
      </p:sp>
      <p:sp>
        <p:nvSpPr>
          <p:cNvPr id="308" name="PlaceHolder 3"/>
          <p:cNvSpPr>
            <a:spLocks noGrp="1"/>
          </p:cNvSpPr>
          <p:nvPr>
            <p:ph type="body"/>
          </p:nvPr>
        </p:nvSpPr>
        <p:spPr>
          <a:xfrm>
            <a:off x="457200" y="1600200"/>
            <a:ext cx="8229240" cy="919080"/>
          </a:xfrm>
          <a:prstGeom prst="rect">
            <a:avLst/>
          </a:prstGeom>
        </p:spPr>
        <p:txBody>
          <a:bodyPr tIns="91440" bIns="91440">
            <a:noAutofit/>
          </a:bodyPr>
          <a:p>
            <a:pPr marL="255600" indent="-255240">
              <a:lnSpc>
                <a:spcPct val="100000"/>
              </a:lnSpc>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09" name="PlaceHolder 4"/>
          <p:cNvSpPr>
            <a:spLocks noGrp="1"/>
          </p:cNvSpPr>
          <p:nvPr>
            <p:ph type="body"/>
          </p:nvPr>
        </p:nvSpPr>
        <p:spPr>
          <a:xfrm>
            <a:off x="473760" y="2806920"/>
            <a:ext cx="8229240" cy="919080"/>
          </a:xfrm>
          <a:prstGeom prst="rect">
            <a:avLst/>
          </a:prstGeom>
        </p:spPr>
        <p:txBody>
          <a:bodyPr tIns="91440" bIns="91440">
            <a:noAutofit/>
          </a:bodyPr>
          <a:p>
            <a:pPr marL="255600" indent="-255240">
              <a:lnSpc>
                <a:spcPct val="100000"/>
              </a:lnSpc>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10" name="PlaceHolder 5"/>
          <p:cNvSpPr>
            <a:spLocks noGrp="1"/>
          </p:cNvSpPr>
          <p:nvPr>
            <p:ph type="body"/>
          </p:nvPr>
        </p:nvSpPr>
        <p:spPr>
          <a:xfrm>
            <a:off x="473760" y="4014000"/>
            <a:ext cx="8229240" cy="919080"/>
          </a:xfrm>
          <a:prstGeom prst="rect">
            <a:avLst/>
          </a:prstGeom>
        </p:spPr>
        <p:txBody>
          <a:bodyPr tIns="91440" bIns="91440">
            <a:noAutofit/>
          </a:bodyPr>
          <a:p>
            <a:pPr marL="255600" indent="-255240">
              <a:lnSpc>
                <a:spcPct val="100000"/>
              </a:lnSpc>
            </a:pPr>
            <a:r>
              <a:rPr b="0" lang="en-US" sz="1600" spc="-1" strike="noStrike">
                <a:solidFill>
                  <a:srgbClr val="000000"/>
                </a:solidFill>
                <a:latin typeface="Arial"/>
                <a:ea typeface="Arial"/>
              </a:rPr>
              <a:t>Click to edit Master text styles</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Second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Third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Fourth level</a:t>
            </a:r>
            <a:endParaRPr b="0" lang="en-US" sz="1600" spc="-1" strike="noStrike">
              <a:solidFill>
                <a:srgbClr val="000000"/>
              </a:solidFill>
              <a:latin typeface="Arial"/>
            </a:endParaRPr>
          </a:p>
          <a:p>
            <a:pPr>
              <a:lnSpc>
                <a:spcPct val="100000"/>
              </a:lnSpc>
            </a:pPr>
            <a:r>
              <a:rPr b="0" lang="en-US" sz="1600" spc="-1" strike="noStrike">
                <a:solidFill>
                  <a:srgbClr val="000000"/>
                </a:solidFill>
                <a:latin typeface="Arial"/>
                <a:ea typeface="Arial"/>
              </a:rPr>
              <a:t>Fifth level</a:t>
            </a:r>
            <a:endParaRPr b="0" lang="en-US" sz="1600" spc="-1" strike="noStrike">
              <a:solidFill>
                <a:srgbClr val="000000"/>
              </a:solidFill>
              <a:latin typeface="Arial"/>
            </a:endParaRPr>
          </a:p>
        </p:txBody>
      </p:sp>
      <p:sp>
        <p:nvSpPr>
          <p:cNvPr id="311" name="PlaceHolder 6"/>
          <p:cNvSpPr>
            <a:spLocks noGrp="1"/>
          </p:cNvSpPr>
          <p:nvPr>
            <p:ph type="ftr"/>
          </p:nvPr>
        </p:nvSpPr>
        <p:spPr>
          <a:xfrm>
            <a:off x="93600" y="6172200"/>
            <a:ext cx="8596080" cy="234720"/>
          </a:xfrm>
          <a:prstGeom prst="rect">
            <a:avLst/>
          </a:prstGeom>
        </p:spPr>
        <p:txBody>
          <a:bodyPr tIns="91440" bIns="91440" anchor="b">
            <a:noAutofit/>
          </a:bodyPr>
          <a:p>
            <a:endParaRPr b="0" lang="en-US" sz="2400" spc="-1" strike="noStrike">
              <a:latin typeface="Times New Roman"/>
            </a:endParaRPr>
          </a:p>
        </p:txBody>
      </p:sp>
      <p:sp>
        <p:nvSpPr>
          <p:cNvPr id="312" name="PlaceHolder 7"/>
          <p:cNvSpPr>
            <a:spLocks noGrp="1"/>
          </p:cNvSpPr>
          <p:nvPr>
            <p:ph type="dt"/>
          </p:nvPr>
        </p:nvSpPr>
        <p:spPr>
          <a:xfrm>
            <a:off x="6335640" y="112680"/>
            <a:ext cx="2133360" cy="182160"/>
          </a:xfrm>
          <a:prstGeom prst="rect">
            <a:avLst/>
          </a:prstGeom>
        </p:spPr>
        <p:txBody>
          <a:bodyPr tIns="91440" bIns="91440" anchor="ctr">
            <a:noAutofit/>
          </a:bodyPr>
          <a:p>
            <a:pPr algn="r">
              <a:lnSpc>
                <a:spcPct val="100000"/>
              </a:lnSpc>
            </a:pPr>
            <a:fld id="{E6B3BDE6-22A9-4086-9EEA-8D47E56895F6}" type="datetime">
              <a:rPr b="0" lang="en-US" sz="900" spc="-1" strike="noStrike">
                <a:solidFill>
                  <a:srgbClr val="ffffff"/>
                </a:solidFill>
                <a:latin typeface="Arial"/>
              </a:rPr>
              <a:t>12/31/19</a:t>
            </a:fld>
            <a:endParaRPr b="0" lang="en-US" sz="900" spc="-1" strike="noStrike">
              <a:latin typeface="Times New Roman"/>
            </a:endParaRPr>
          </a:p>
        </p:txBody>
      </p:sp>
      <p:sp>
        <p:nvSpPr>
          <p:cNvPr id="313" name="PlaceHolder 8"/>
          <p:cNvSpPr>
            <a:spLocks noGrp="1"/>
          </p:cNvSpPr>
          <p:nvPr>
            <p:ph type="sldNum"/>
          </p:nvPr>
        </p:nvSpPr>
        <p:spPr>
          <a:xfrm>
            <a:off x="8469360" y="112680"/>
            <a:ext cx="552240" cy="182160"/>
          </a:xfrm>
          <a:prstGeom prst="rect">
            <a:avLst/>
          </a:prstGeom>
        </p:spPr>
        <p:txBody>
          <a:bodyPr anchor="ctr">
            <a:noAutofit/>
          </a:bodyPr>
          <a:p>
            <a:pPr>
              <a:lnSpc>
                <a:spcPct val="100000"/>
              </a:lnSpc>
            </a:pPr>
            <a:fld id="{2025A927-7176-4EFA-BC4E-DAD951E2E9AC}" type="slidenum">
              <a:rPr b="0" lang="en-US" sz="1400" spc="-1" strike="noStrike">
                <a:solidFill>
                  <a:srgbClr val="000000"/>
                </a:solidFill>
                <a:latin typeface="Arial"/>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1.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37.xml"/>
</Relationships>
</file>

<file path=ppt/slides/_rels/slide102.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37.xml"/>
</Relationships>
</file>

<file path=ppt/slides/_rels/slide103.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37.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5.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37.xml"/>
</Relationships>
</file>

<file path=ppt/slides/_rels/slide10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37.xml"/>
</Relationships>
</file>

<file path=ppt/slides/_rels/slide10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3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hyperlink" Target="http://www.someschool.edu/someDepartment/home.index" TargetMode="External"/><Relationship Id="rId2" Type="http://schemas.openxmlformats.org/officeDocument/2006/relationships/image" Target="../media/image16.png"/><Relationship Id="rId3"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
</Relationships>
</file>

<file path=ppt/slides/_rels/slide25.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hyperlink" Target="http://gaia.cs.umass.edu/kurose_ross/interactive/" TargetMode="External"/><Relationship Id="rId3" Type="http://schemas.openxmlformats.org/officeDocument/2006/relationships/hyperlink" Target="http://gaia.cs.umass.edu/kurose_ross/interactive/" TargetMode="External"/><Relationship Id="rId4"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hyperlink" Target="http://www.somesite.com/animalsearch?monkeys&amp;banana" TargetMode="External"/><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gaia.cs.umass.edu/kurose_ross/interactive/" TargetMode="External"/><Relationship Id="rId3" Type="http://schemas.openxmlformats.org/officeDocument/2006/relationships/hyperlink" Target="http://gaia.cs.umass.edu/kurose_ross/interactive/" TargetMode="External"/><Relationship Id="rId4"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7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3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7.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6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73.xml"/>
</Relationships>
</file>

<file path=ppt/slides/_rels/slide41.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image" Target="../media/image31.jpeg"/><Relationship Id="rId3" Type="http://schemas.openxmlformats.org/officeDocument/2006/relationships/slideLayout" Target="../slideLayouts/slideLayout73.xml"/>
</Relationships>
</file>

<file path=ppt/slides/_rels/slide4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45.xml.rels><?xml version="1.0" encoding="UTF-8"?>
<Relationships xmlns="http://schemas.openxmlformats.org/package/2006/relationships"><Relationship Id="rId1" Type="http://schemas.openxmlformats.org/officeDocument/2006/relationships/image" Target="../media/image33.wmf"/><Relationship Id="rId2" Type="http://schemas.openxmlformats.org/officeDocument/2006/relationships/image" Target="../media/image34.wmf"/><Relationship Id="rId3" Type="http://schemas.openxmlformats.org/officeDocument/2006/relationships/image" Target="../media/image35.wmf"/><Relationship Id="rId4" Type="http://schemas.openxmlformats.org/officeDocument/2006/relationships/image" Target="../media/image36.wmf"/><Relationship Id="rId5" Type="http://schemas.openxmlformats.org/officeDocument/2006/relationships/slideLayout" Target="../slideLayouts/slideLayout61.xml"/>
</Relationships>
</file>

<file path=ppt/slides/_rels/slide46.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hyperlink" Target="https://www.google.co.in/search?q=bob@someschool.edu&amp;oq=bob@someschool.edu&amp;aqs=chrome..69i57j69i58.1291j0j7&amp;sourceid=chrome&amp;ie=UTF-8" TargetMode="External"/><Relationship Id="rId2" Type="http://schemas.openxmlformats.org/officeDocument/2006/relationships/image" Target="../media/image40.png"/><Relationship Id="rId3"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7.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3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0.xml.rels><?xml version="1.0" encoding="UTF-8"?>
<Relationships xmlns="http://schemas.openxmlformats.org/package/2006/relationships"><Relationship Id="rId1" Type="http://schemas.openxmlformats.org/officeDocument/2006/relationships/hyperlink" Target="https://in.yahoo.com/?p=us" TargetMode="External"/><Relationship Id="rId2" Type="http://schemas.openxmlformats.org/officeDocument/2006/relationships/slideLayout" Target="../slideLayouts/slideLayout61.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hyperlink" Target="http://www.amazon.com/" TargetMode="External"/><Relationship Id="rId3" Type="http://schemas.openxmlformats.org/officeDocument/2006/relationships/hyperlink" Target="file:///home/thang/Dropbox/cn/slides/amazon.com" TargetMode="External"/><Relationship Id="rId4" Type="http://schemas.openxmlformats.org/officeDocument/2006/relationships/hyperlink" Target="file:///home/thang/Dropbox/cn/slides/amazon.com" TargetMode="External"/><Relationship Id="rId5" Type="http://schemas.openxmlformats.org/officeDocument/2006/relationships/hyperlink" Target="http://www.amazon.com/" TargetMode="External"/><Relationship Id="rId6" Type="http://schemas.openxmlformats.org/officeDocument/2006/relationships/image" Target="../media/image46.wmf"/><Relationship Id="rId7" Type="http://schemas.openxmlformats.org/officeDocument/2006/relationships/slideLayout" Target="../slideLayouts/slideLayout85.xml"/>
</Relationships>
</file>

<file path=ppt/slides/_rels/slide63.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6.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6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hyperlink" Target="file:///home/thang/Dropbox/cn/slides/foo.com" TargetMode="External"/><Relationship Id="rId3" Type="http://schemas.openxmlformats.org/officeDocument/2006/relationships/hyperlink" Target="https://www.ibm.com/in-en/" TargetMode="External"/><Relationship Id="rId4" Type="http://schemas.openxmlformats.org/officeDocument/2006/relationships/hyperlink" Target="http://servereast.backup2.ibm.com/" TargetMode="External"/><Relationship Id="rId5" Type="http://schemas.openxmlformats.org/officeDocument/2006/relationships/slideLayout" Target="../slideLayouts/slideLayout73.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7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72.xml.rels><?xml version="1.0" encoding="UTF-8"?>
<Relationships xmlns="http://schemas.openxmlformats.org/package/2006/relationships"><Relationship Id="rId1" Type="http://schemas.openxmlformats.org/officeDocument/2006/relationships/hyperlink" Target="file:///home/thang/Dropbox/cn/slides/into20.com" TargetMode="External"/><Relationship Id="rId2" Type="http://schemas.openxmlformats.org/officeDocument/2006/relationships/image" Target="../media/image53.png"/><Relationship Id="rId3" Type="http://schemas.openxmlformats.org/officeDocument/2006/relationships/hyperlink" Target="http://www.networkuptopia.com/" TargetMode="External"/><Relationship Id="rId4"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5.xml"/>
</Relationships>
</file>

<file path=ppt/slides/_rels/slide7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37.xml"/>
</Relationships>
</file>

<file path=ppt/slides/_rels/slide7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wmf"/><Relationship Id="rId4" Type="http://schemas.openxmlformats.org/officeDocument/2006/relationships/image" Target="../media/image59.wmf"/><Relationship Id="rId5" Type="http://schemas.openxmlformats.org/officeDocument/2006/relationships/image" Target="../media/image60.wmf"/><Relationship Id="rId6" Type="http://schemas.openxmlformats.org/officeDocument/2006/relationships/slideLayout" Target="../slideLayouts/slideLayout61.xml"/>
</Relationships>
</file>

<file path=ppt/slides/_rels/slide7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wmf"/><Relationship Id="rId4" Type="http://schemas.openxmlformats.org/officeDocument/2006/relationships/image" Target="../media/image64.wmf"/><Relationship Id="rId5" Type="http://schemas.openxmlformats.org/officeDocument/2006/relationships/image" Target="../media/image65.wmf"/><Relationship Id="rId6" Type="http://schemas.openxmlformats.org/officeDocument/2006/relationships/slideLayout" Target="../slideLayouts/slideLayout61.xml"/>
</Relationships>
</file>

<file path=ppt/slides/_rels/slide79.xml.rels><?xml version="1.0" encoding="UTF-8"?>
<Relationships xmlns="http://schemas.openxmlformats.org/package/2006/relationships"><Relationship Id="rId1" Type="http://schemas.openxmlformats.org/officeDocument/2006/relationships/image" Target="../media/image66.wmf"/><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80.xml.rels><?xml version="1.0" encoding="UTF-8"?>
<Relationships xmlns="http://schemas.openxmlformats.org/package/2006/relationships"><Relationship Id="rId1" Type="http://schemas.openxmlformats.org/officeDocument/2006/relationships/image" Target="../media/image67.jpeg"/><Relationship Id="rId2" Type="http://schemas.openxmlformats.org/officeDocument/2006/relationships/slideLayout" Target="../slideLayouts/slideLayout37.xml"/>
</Relationships>
</file>

<file path=ppt/slides/_rels/slide8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25.xml"/>
</Relationships>
</file>

<file path=ppt/slides/_rels/slide8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37.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25.xml"/>
</Relationships>
</file>

<file path=ppt/slides/_rels/slide86.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37.xml"/>
</Relationships>
</file>

<file path=ppt/slides/_rels/slide8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37.xml"/>
</Relationships>
</file>

<file path=ppt/slides/_rels/slide88.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37.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93.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37.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37.xml"/><Relationship Id="rId3"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hyperlink" Target="http://netcinema.com/6Y7B23V" TargetMode="External"/><Relationship Id="rId2" Type="http://schemas.openxmlformats.org/officeDocument/2006/relationships/hyperlink" Target="http://netcinema.com/6Y7B23V" TargetMode="External"/><Relationship Id="rId3" Type="http://schemas.openxmlformats.org/officeDocument/2006/relationships/hyperlink" Target="http://kingcdn.com/NetC6y&amp;B23V" TargetMode="External"/><Relationship Id="rId4" Type="http://schemas.openxmlformats.org/officeDocument/2006/relationships/hyperlink" Target="http://kingcdn.com/NetC6y&amp;B23V" TargetMode="External"/><Relationship Id="rId5" Type="http://schemas.openxmlformats.org/officeDocument/2006/relationships/hyperlink" Target="http://netcinema.com/6Y7B23V" TargetMode="External"/><Relationship Id="rId6" Type="http://schemas.openxmlformats.org/officeDocument/2006/relationships/hyperlink" Target="http://netcinema.com/6Y7B23V" TargetMode="External"/><Relationship Id="rId7" Type="http://schemas.openxmlformats.org/officeDocument/2006/relationships/hyperlink" Target="http://netcinema.com/6Y7B23V" TargetMode="External"/><Relationship Id="rId8" Type="http://schemas.openxmlformats.org/officeDocument/2006/relationships/hyperlink" Target="http://netcinema.com/6Y7B23V" TargetMode="External"/><Relationship Id="rId9" Type="http://schemas.openxmlformats.org/officeDocument/2006/relationships/hyperlink" Target="http://kingcdn.com/NetC6y&amp;B23V" TargetMode="External"/><Relationship Id="rId10" Type="http://schemas.openxmlformats.org/officeDocument/2006/relationships/hyperlink" Target="http://kingcdn.com/NetC6y&amp;B23V" TargetMode="External"/><Relationship Id="rId11" Type="http://schemas.openxmlformats.org/officeDocument/2006/relationships/hyperlink" Target="http://kingcdn.com/NetC6y&amp;B23V" TargetMode="External"/><Relationship Id="rId12" Type="http://schemas.openxmlformats.org/officeDocument/2006/relationships/hyperlink" Target="http://kingcdn.com/NetC6y&amp;B23" TargetMode="External"/><Relationship Id="rId13" Type="http://schemas.openxmlformats.org/officeDocument/2006/relationships/hyperlink" Target="http://kingcdn.com/NetC6y&amp;B23" TargetMode="External"/><Relationship Id="rId14" Type="http://schemas.openxmlformats.org/officeDocument/2006/relationships/hyperlink" Target="http://kingcdn.com/NetC6y&amp;B23" TargetMode="External"/><Relationship Id="rId15" Type="http://schemas.openxmlformats.org/officeDocument/2006/relationships/image" Target="../media/image76.png"/><Relationship Id="rId16" Type="http://schemas.openxmlformats.org/officeDocument/2006/relationships/slideLayout" Target="../slideLayouts/slideLayout25.xml"/>
</Relationships>
</file>

<file path=ppt/slides/_rels/slide9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37.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37.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457200" y="185760"/>
            <a:ext cx="8362440" cy="1025280"/>
          </a:xfrm>
          <a:prstGeom prst="rect">
            <a:avLst/>
          </a:prstGeom>
          <a:noFill/>
          <a:ln>
            <a:noFill/>
          </a:ln>
        </p:spPr>
        <p:txBody>
          <a:bodyPr tIns="91440" bIns="91440" anchor="ctr">
            <a:noAutofit/>
          </a:bodyPr>
          <a:p>
            <a:pPr>
              <a:lnSpc>
                <a:spcPct val="100000"/>
              </a:lnSpc>
            </a:pPr>
            <a:r>
              <a:rPr b="1" lang="en-US" sz="3400" spc="-1" strike="noStrike">
                <a:solidFill>
                  <a:srgbClr val="007fa3"/>
                </a:solidFill>
                <a:latin typeface="Times New Roman"/>
                <a:ea typeface="Times New Roman"/>
              </a:rPr>
              <a:t>Computer Networking: A Top Down Approach</a:t>
            </a:r>
            <a:endParaRPr b="0" lang="en-US" sz="3400" spc="-1" strike="noStrike">
              <a:solidFill>
                <a:srgbClr val="000000"/>
              </a:solidFill>
              <a:latin typeface="Arial"/>
            </a:endParaRPr>
          </a:p>
        </p:txBody>
      </p:sp>
      <p:sp>
        <p:nvSpPr>
          <p:cNvPr id="357" name="TextShape 2"/>
          <p:cNvSpPr txBox="1"/>
          <p:nvPr/>
        </p:nvSpPr>
        <p:spPr>
          <a:xfrm>
            <a:off x="457200" y="1252440"/>
            <a:ext cx="8362440" cy="439200"/>
          </a:xfrm>
          <a:prstGeom prst="rect">
            <a:avLst/>
          </a:prstGeom>
          <a:noFill/>
          <a:ln>
            <a:noFill/>
          </a:ln>
        </p:spPr>
        <p:txBody>
          <a:bodyPr tIns="91440" bIns="91440">
            <a:noAutofit/>
          </a:bodyPr>
          <a:p>
            <a:pPr>
              <a:lnSpc>
                <a:spcPct val="100000"/>
              </a:lnSpc>
            </a:pPr>
            <a:r>
              <a:rPr b="0" lang="en-US" sz="2000" spc="-1" strike="noStrike">
                <a:solidFill>
                  <a:srgbClr val="007fa3"/>
                </a:solidFill>
                <a:latin typeface="Arial"/>
                <a:ea typeface="Arial"/>
              </a:rPr>
              <a:t>Seventh Edition</a:t>
            </a:r>
            <a:endParaRPr b="0" lang="en-US" sz="2000" spc="-1" strike="noStrike">
              <a:solidFill>
                <a:srgbClr val="000000"/>
              </a:solidFill>
              <a:latin typeface="Arial"/>
            </a:endParaRPr>
          </a:p>
        </p:txBody>
      </p:sp>
      <p:sp>
        <p:nvSpPr>
          <p:cNvPr id="358" name="TextShape 3"/>
          <p:cNvSpPr txBox="1"/>
          <p:nvPr/>
        </p:nvSpPr>
        <p:spPr>
          <a:xfrm>
            <a:off x="4876920" y="2286000"/>
            <a:ext cx="3657240" cy="739440"/>
          </a:xfrm>
          <a:prstGeom prst="rect">
            <a:avLst/>
          </a:prstGeom>
          <a:noFill/>
          <a:ln>
            <a:noFill/>
          </a:ln>
        </p:spPr>
        <p:txBody>
          <a:bodyPr tIns="91440" bIns="91440" anchor="b">
            <a:noAutofit/>
          </a:bodyPr>
          <a:p>
            <a:pPr algn="ctr">
              <a:lnSpc>
                <a:spcPct val="100000"/>
              </a:lnSpc>
            </a:pPr>
            <a:r>
              <a:rPr b="1" lang="en-US" sz="3000" spc="-1" strike="noStrike">
                <a:solidFill>
                  <a:srgbClr val="000000"/>
                </a:solidFill>
                <a:latin typeface="Arial"/>
                <a:ea typeface="Arial"/>
              </a:rPr>
              <a:t>Chapter 2</a:t>
            </a:r>
            <a:endParaRPr b="0" lang="en-US" sz="3000" spc="-1" strike="noStrike">
              <a:solidFill>
                <a:srgbClr val="000000"/>
              </a:solidFill>
              <a:latin typeface="Arial"/>
            </a:endParaRPr>
          </a:p>
        </p:txBody>
      </p:sp>
      <p:sp>
        <p:nvSpPr>
          <p:cNvPr id="359" name="TextShape 4"/>
          <p:cNvSpPr txBox="1"/>
          <p:nvPr/>
        </p:nvSpPr>
        <p:spPr>
          <a:xfrm>
            <a:off x="4876920" y="3114720"/>
            <a:ext cx="3657240" cy="504360"/>
          </a:xfrm>
          <a:prstGeom prst="rect">
            <a:avLst/>
          </a:prstGeom>
          <a:noFill/>
          <a:ln w="9360">
            <a:noFill/>
          </a:ln>
        </p:spPr>
        <p:txBody>
          <a:bodyPr tIns="91440" bIns="91440">
            <a:noAutofit/>
          </a:bodyPr>
          <a:p>
            <a:pPr algn="ctr">
              <a:lnSpc>
                <a:spcPct val="100000"/>
              </a:lnSpc>
            </a:pPr>
            <a:r>
              <a:rPr b="0" lang="en-US" sz="2200" spc="-1" strike="noStrike">
                <a:solidFill>
                  <a:srgbClr val="000000"/>
                </a:solidFill>
                <a:latin typeface="Arial"/>
                <a:ea typeface="Arial"/>
              </a:rPr>
              <a:t>Application Layer</a:t>
            </a:r>
            <a:endParaRPr b="0" lang="en-US" sz="2200" spc="-1" strike="noStrike">
              <a:solidFill>
                <a:srgbClr val="000000"/>
              </a:solidFill>
              <a:latin typeface="Arial"/>
            </a:endParaRPr>
          </a:p>
        </p:txBody>
      </p:sp>
      <p:pic>
        <p:nvPicPr>
          <p:cNvPr id="360" name="Picture 1" descr="Front Cover: Computer Networking: A Top Down Approach Seventh Edition by Kurose and Ross."/>
          <p:cNvPicPr/>
          <p:nvPr/>
        </p:nvPicPr>
        <p:blipFill>
          <a:blip r:embed="rId1"/>
          <a:stretch/>
        </p:blipFill>
        <p:spPr>
          <a:xfrm>
            <a:off x="701640" y="1806480"/>
            <a:ext cx="3620880" cy="4514400"/>
          </a:xfrm>
          <a:prstGeom prst="rect">
            <a:avLst/>
          </a:prstGeom>
          <a:ln w="9360">
            <a:solidFill>
              <a:srgbClr val="000000"/>
            </a:solidFill>
            <a:miter/>
          </a:ln>
        </p:spPr>
      </p:pic>
      <p:sp>
        <p:nvSpPr>
          <p:cNvPr id="361" name="TextShape 5"/>
          <p:cNvSpPr txBox="1"/>
          <p:nvPr/>
        </p:nvSpPr>
        <p:spPr>
          <a:xfrm>
            <a:off x="2670120" y="6450120"/>
            <a:ext cx="6089400" cy="231480"/>
          </a:xfrm>
          <a:prstGeom prst="rect">
            <a:avLst/>
          </a:prstGeom>
          <a:noFill/>
          <a:ln>
            <a:noFill/>
          </a:ln>
        </p:spPr>
        <p:txBody>
          <a:bodyPr tIns="91440" bIns="91440" anchor="ctr">
            <a:noAutofit/>
          </a:bodyPr>
          <a:p>
            <a:pPr algn="r">
              <a:lnSpc>
                <a:spcPct val="100000"/>
              </a:lnSpc>
            </a:pPr>
            <a:r>
              <a:rPr b="0" lang="en-US" sz="1200" spc="-1" strike="noStrike">
                <a:solidFill>
                  <a:srgbClr val="000000"/>
                </a:solidFill>
                <a:latin typeface="Verdana"/>
                <a:ea typeface="Arial"/>
              </a:rPr>
              <a:t>Copyright © 2017, 2013, 2010 Pearson Education, Inc. All Rights Reserved</a:t>
            </a:r>
            <a:endParaRPr b="0" lang="en-US" sz="1200" spc="-1" strike="noStrike">
              <a:solidFill>
                <a:srgbClr val="000000"/>
              </a:solidFill>
              <a:latin typeface="Arial"/>
            </a:endParaRPr>
          </a:p>
        </p:txBody>
      </p:sp>
      <p:sp>
        <p:nvSpPr>
          <p:cNvPr id="362" name="CustomShape 6"/>
          <p:cNvSpPr/>
          <p:nvPr/>
        </p:nvSpPr>
        <p:spPr>
          <a:xfrm>
            <a:off x="5128560" y="4045320"/>
            <a:ext cx="3405600" cy="637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ffffff"/>
                </a:solidFill>
                <a:latin typeface="Arial"/>
              </a:rPr>
              <a:t>Slides in this presentation contain hyperlinks. JAWS users should be able to get a list of links by using INSERT+F7</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TextShape 1"/>
          <p:cNvSpPr txBox="1"/>
          <p:nvPr/>
        </p:nvSpPr>
        <p:spPr>
          <a:xfrm>
            <a:off x="457200" y="-1548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Sockets</a:t>
            </a:r>
            <a:endParaRPr b="0" lang="en-US" sz="3400" spc="-1" strike="noStrike">
              <a:solidFill>
                <a:srgbClr val="000000"/>
              </a:solidFill>
              <a:latin typeface="Arial"/>
            </a:endParaRPr>
          </a:p>
        </p:txBody>
      </p:sp>
      <p:sp>
        <p:nvSpPr>
          <p:cNvPr id="388" name="TextShape 2"/>
          <p:cNvSpPr txBox="1"/>
          <p:nvPr/>
        </p:nvSpPr>
        <p:spPr>
          <a:xfrm>
            <a:off x="457200" y="1600200"/>
            <a:ext cx="8229240" cy="4070160"/>
          </a:xfrm>
          <a:prstGeom prst="rect">
            <a:avLst/>
          </a:prstGeom>
          <a:noFill/>
          <a:ln>
            <a:noFill/>
          </a:ln>
        </p:spPr>
        <p:txBody>
          <a:bodyPr tIns="91440" bIns="91440">
            <a:noAutofit/>
          </a:bodyPr>
          <a:p>
            <a:pPr marL="255600" indent="-255240">
              <a:lnSpc>
                <a:spcPct val="100000"/>
              </a:lnSpc>
              <a:spcBef>
                <a:spcPts val="1500"/>
              </a:spcBef>
              <a:buClr>
                <a:srgbClr val="007fa3"/>
              </a:buClr>
              <a:buFont typeface="Symbol" charset="2"/>
              <a:buChar char=""/>
            </a:pPr>
            <a:r>
              <a:rPr b="0" lang="en-US" sz="2000" spc="-1" strike="noStrike">
                <a:solidFill>
                  <a:srgbClr val="000000"/>
                </a:solidFill>
                <a:latin typeface="Arial (Body)"/>
                <a:ea typeface="MS PGothic"/>
              </a:rPr>
              <a:t>process sends/receives messages to/from its </a:t>
            </a:r>
            <a:r>
              <a:rPr b="1" lang="en-US" sz="2000" spc="-1" strike="noStrike">
                <a:solidFill>
                  <a:srgbClr val="000000"/>
                </a:solidFill>
                <a:latin typeface="Arial (Body)"/>
                <a:ea typeface="MS PGothic"/>
              </a:rPr>
              <a:t>socket</a:t>
            </a:r>
            <a:endParaRPr b="0" lang="en-US" sz="2000" spc="-1" strike="noStrike">
              <a:solidFill>
                <a:srgbClr val="000000"/>
              </a:solidFill>
              <a:latin typeface="Arial"/>
            </a:endParaRPr>
          </a:p>
          <a:p>
            <a:pPr marL="255600" indent="-255240">
              <a:lnSpc>
                <a:spcPct val="100000"/>
              </a:lnSpc>
              <a:spcBef>
                <a:spcPts val="1500"/>
              </a:spcBef>
              <a:buClr>
                <a:srgbClr val="007fa3"/>
              </a:buClr>
              <a:buFont typeface="Symbol" charset="2"/>
              <a:buChar char=""/>
            </a:pPr>
            <a:r>
              <a:rPr b="0" lang="en-US" sz="2000" spc="-1" strike="noStrike">
                <a:solidFill>
                  <a:srgbClr val="000000"/>
                </a:solidFill>
                <a:latin typeface="Arial (Body)"/>
                <a:ea typeface="MS PGothic"/>
              </a:rPr>
              <a:t>socket analogous to door</a:t>
            </a:r>
            <a:endParaRPr b="0" lang="en-US" sz="2000" spc="-1" strike="noStrike">
              <a:solidFill>
                <a:srgbClr val="000000"/>
              </a:solidFill>
              <a:latin typeface="Arial"/>
            </a:endParaRPr>
          </a:p>
          <a:p>
            <a:pPr lvl="1" marL="741240" indent="-283680">
              <a:lnSpc>
                <a:spcPct val="100000"/>
              </a:lnSpc>
              <a:spcBef>
                <a:spcPts val="601"/>
              </a:spcBef>
              <a:buClr>
                <a:srgbClr val="007fa3"/>
              </a:buClr>
              <a:buFont typeface="Symbol" charset="2"/>
              <a:buChar char=""/>
            </a:pPr>
            <a:r>
              <a:rPr b="0" lang="en-US" sz="2000" spc="-1" strike="noStrike">
                <a:solidFill>
                  <a:srgbClr val="000000"/>
                </a:solidFill>
                <a:latin typeface="Arial (Body)"/>
                <a:ea typeface="MS PGothic"/>
              </a:rPr>
              <a:t>sending process shoves message out door</a:t>
            </a:r>
            <a:endParaRPr b="0" lang="en-US" sz="2000" spc="-1" strike="noStrike">
              <a:solidFill>
                <a:srgbClr val="000000"/>
              </a:solidFill>
              <a:latin typeface="Arial"/>
            </a:endParaRPr>
          </a:p>
          <a:p>
            <a:pPr lvl="1" marL="741240" indent="-283680">
              <a:lnSpc>
                <a:spcPct val="100000"/>
              </a:lnSpc>
              <a:spcBef>
                <a:spcPts val="601"/>
              </a:spcBef>
              <a:buClr>
                <a:srgbClr val="007fa3"/>
              </a:buClr>
              <a:buFont typeface="Symbol" charset="2"/>
              <a:buChar char=""/>
            </a:pPr>
            <a:r>
              <a:rPr b="0" lang="en-US" sz="2000" spc="-1" strike="noStrike">
                <a:solidFill>
                  <a:srgbClr val="000000"/>
                </a:solidFill>
                <a:latin typeface="Arial (Body)"/>
                <a:ea typeface="MS PGothic"/>
              </a:rPr>
              <a:t>sending process relies on transport infrastructure on other side of door to deliver message to socket at receiving process</a:t>
            </a:r>
            <a:endParaRPr b="0" lang="en-US" sz="2000" spc="-1" strike="noStrike">
              <a:solidFill>
                <a:srgbClr val="000000"/>
              </a:solidFill>
              <a:latin typeface="Arial"/>
            </a:endParaRPr>
          </a:p>
        </p:txBody>
      </p:sp>
      <p:pic>
        <p:nvPicPr>
          <p:cNvPr id="389" name="Picture 4" descr="A diagram has 2 identical hosts or servers, connected over the internet. In each host or server, the process, controlled by the application developer, is connected via a socket to the T C P with buffers, variables, which is controlled by operating systems."/>
          <p:cNvPicPr/>
          <p:nvPr/>
        </p:nvPicPr>
        <p:blipFill>
          <a:blip r:embed="rId1"/>
          <a:srcRect l="0" t="0" r="0" b="18000"/>
          <a:stretch/>
        </p:blipFill>
        <p:spPr>
          <a:xfrm>
            <a:off x="1032840" y="3957480"/>
            <a:ext cx="7078320" cy="214812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Socket Programming with U</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a:t>
            </a:r>
            <a:endParaRPr b="0" lang="en-US" sz="3400" spc="-1" strike="noStrike">
              <a:solidFill>
                <a:srgbClr val="000000"/>
              </a:solidFill>
              <a:latin typeface="Arial"/>
            </a:endParaRPr>
          </a:p>
        </p:txBody>
      </p:sp>
      <p:sp>
        <p:nvSpPr>
          <p:cNvPr id="702" name="TextShape 2"/>
          <p:cNvSpPr txBox="1"/>
          <p:nvPr/>
        </p:nvSpPr>
        <p:spPr>
          <a:xfrm>
            <a:off x="457200" y="1600200"/>
            <a:ext cx="8229240" cy="2693880"/>
          </a:xfrm>
          <a:prstGeom prst="rect">
            <a:avLst/>
          </a:prstGeom>
          <a:noFill/>
          <a:ln>
            <a:noFill/>
          </a:ln>
        </p:spPr>
        <p:txBody>
          <a:bodyPr tIns="91440" bIns="91440">
            <a:noAutofit/>
          </a:bodyPr>
          <a:p>
            <a:pPr marL="255960" indent="-255600">
              <a:lnSpc>
                <a:spcPct val="100000"/>
              </a:lnSpc>
              <a:spcBef>
                <a:spcPts val="799"/>
              </a:spcBef>
            </a:pPr>
            <a:r>
              <a:rPr b="1" lang="en-US" sz="2200" spc="-1" strike="noStrike">
                <a:solidFill>
                  <a:srgbClr val="000000"/>
                </a:solidFill>
                <a:latin typeface="Arial"/>
                <a:ea typeface="Arial"/>
              </a:rPr>
              <a:t>U</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D</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P: no “connection” between client &amp; server</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no handshaking before sending data</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sender explicitly attaches 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destination address and port # to each packet</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receiver extracts sender 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address and port# from received packet</a:t>
            </a:r>
            <a:endParaRPr b="0" lang="en-US" sz="2200" spc="-1" strike="noStrike">
              <a:solidFill>
                <a:srgbClr val="000000"/>
              </a:solidFill>
              <a:latin typeface="Arial"/>
            </a:endParaRPr>
          </a:p>
        </p:txBody>
      </p:sp>
      <p:sp>
        <p:nvSpPr>
          <p:cNvPr id="703" name="TextShape 3"/>
          <p:cNvSpPr txBox="1"/>
          <p:nvPr/>
        </p:nvSpPr>
        <p:spPr>
          <a:xfrm>
            <a:off x="457200" y="4457880"/>
            <a:ext cx="8229240" cy="1668240"/>
          </a:xfrm>
          <a:prstGeom prst="rect">
            <a:avLst/>
          </a:prstGeom>
          <a:noFill/>
          <a:ln>
            <a:noFill/>
          </a:ln>
        </p:spPr>
        <p:txBody>
          <a:bodyPr tIns="91440" bIns="91440" anchor="b">
            <a:noAutofit/>
          </a:bodyPr>
          <a:p>
            <a:pPr marL="255960" indent="-255600">
              <a:lnSpc>
                <a:spcPct val="100000"/>
              </a:lnSpc>
              <a:spcBef>
                <a:spcPts val="400"/>
              </a:spcBef>
            </a:pPr>
            <a:r>
              <a:rPr b="1" lang="en-US" sz="2200" spc="-1" strike="noStrike">
                <a:solidFill>
                  <a:srgbClr val="000000"/>
                </a:solidFill>
                <a:latin typeface="Arial"/>
                <a:ea typeface="Arial"/>
              </a:rPr>
              <a:t>U</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D</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P: transmitted data may be lost or received out-of-order</a:t>
            </a:r>
            <a:endParaRPr b="0" lang="en-US" sz="2200" spc="-1" strike="noStrike">
              <a:solidFill>
                <a:srgbClr val="000000"/>
              </a:solidFill>
              <a:latin typeface="Arial"/>
            </a:endParaRPr>
          </a:p>
          <a:p>
            <a:pPr marL="255960" indent="-255600">
              <a:lnSpc>
                <a:spcPct val="100000"/>
              </a:lnSpc>
              <a:spcBef>
                <a:spcPts val="400"/>
              </a:spcBef>
            </a:pPr>
            <a:r>
              <a:rPr b="1" lang="en-US" sz="2200" spc="-1" strike="noStrike">
                <a:solidFill>
                  <a:srgbClr val="000000"/>
                </a:solidFill>
                <a:latin typeface="Arial"/>
                <a:ea typeface="Arial"/>
              </a:rPr>
              <a:t>Application viewpoint:</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U</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provides </a:t>
            </a:r>
            <a:r>
              <a:rPr b="1" lang="en-US" sz="2200" spc="-1" strike="noStrike">
                <a:solidFill>
                  <a:srgbClr val="000000"/>
                </a:solidFill>
                <a:latin typeface="Arial"/>
                <a:ea typeface="Arial"/>
              </a:rPr>
              <a:t>unreliable</a:t>
            </a:r>
            <a:r>
              <a:rPr b="0" lang="en-US" sz="2200" spc="-1" strike="noStrike">
                <a:solidFill>
                  <a:srgbClr val="000000"/>
                </a:solidFill>
                <a:latin typeface="Arial"/>
                <a:ea typeface="Arial"/>
              </a:rPr>
              <a:t> transfer of groups of bytes (“datagrams”) between client and server</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Client/Server Socket Interaction: U</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a:t>
            </a:r>
            <a:endParaRPr b="0" lang="en-US" sz="3400" spc="-1" strike="noStrike">
              <a:solidFill>
                <a:srgbClr val="000000"/>
              </a:solidFill>
              <a:latin typeface="Arial"/>
            </a:endParaRPr>
          </a:p>
        </p:txBody>
      </p:sp>
      <p:pic>
        <p:nvPicPr>
          <p:cNvPr id="705" name="Picture 3" descr="Client server interaction is as follows. The server, running on server I P, creates a socket, port = x. Server socket = socket left parenthesis A F underscore I N E T comma sock underscore D G R A M right parenthesis. The client creates a socket, client socket = socket left parenthesis A F underscore I N E T comma sock underscore D G R A M right parenthesis. Then, the client creates a datagram with server I P and port = x, and sends the datagram via client socket. The server reads the datagram from server socket and writes a reply to server socket specifying client address and port number. Then, the client reads the datagram from client socket and closes client socket."/>
          <p:cNvPicPr/>
          <p:nvPr/>
        </p:nvPicPr>
        <p:blipFill>
          <a:blip r:embed="rId1"/>
          <a:stretch/>
        </p:blipFill>
        <p:spPr>
          <a:xfrm>
            <a:off x="626040" y="1542240"/>
            <a:ext cx="7891920" cy="4588560"/>
          </a:xfrm>
          <a:prstGeom prst="rect">
            <a:avLst/>
          </a:prstGeom>
          <a:ln>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Example App: U</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Client</a:t>
            </a:r>
            <a:endParaRPr b="0" lang="en-US" sz="3400" spc="-1" strike="noStrike">
              <a:solidFill>
                <a:srgbClr val="000000"/>
              </a:solidFill>
              <a:latin typeface="Arial"/>
            </a:endParaRPr>
          </a:p>
        </p:txBody>
      </p:sp>
      <p:pic>
        <p:nvPicPr>
          <p:cNvPr id="707" name="Picture 3" descr="A Python U D P client example has 12 lines. Most lines have notes beside them. Line 1. From socket import asterisk. Notes. Include Python’s socket library. Line 2. Server Name = quote hostname quote. Line 3. Server Port = 1 2 0 0 0. Line 4. client Socket = socket left parenthesis A F underscore I N E T comma. Notes, create U D P socket for server. Line 5. Several indents, S O C K underscore D G R A M right parenthesis. Line 6. Message = raw underscore input left parenthesis quote Input lowercase sentence colon quote right parenthesis. Notes, get user keyboard input. Line 7. client Socket period send to left parenthesis message period encode left parenthesis right parenthesis comma. Notes. Attach server name, port to message, send into socket. Line 8. Several indents. Left parenthesis server Name comma server Port right parenthesis right parenthesis. Line 9. modified Message comma server Address equals. Line 10. client Socket period rec v from left parenthesis 2 0 4 8 right parenthesis. Line 11. print modified Message period decode left parenthesis right parenthesis. Notes. Print out received string and close socket. Line 12. client Socket period close left parenthesis right parenthesis."/>
          <p:cNvPicPr/>
          <p:nvPr/>
        </p:nvPicPr>
        <p:blipFill>
          <a:blip r:embed="rId1"/>
          <a:stretch/>
        </p:blipFill>
        <p:spPr>
          <a:xfrm>
            <a:off x="702360" y="1601280"/>
            <a:ext cx="6987960" cy="4569480"/>
          </a:xfrm>
          <a:prstGeom prst="rect">
            <a:avLst/>
          </a:prstGeom>
          <a:ln>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Example App: U</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Server</a:t>
            </a:r>
            <a:endParaRPr b="0" lang="en-US" sz="3400" spc="-1" strike="noStrike">
              <a:solidFill>
                <a:srgbClr val="000000"/>
              </a:solidFill>
              <a:latin typeface="Arial"/>
            </a:endParaRPr>
          </a:p>
        </p:txBody>
      </p:sp>
      <p:pic>
        <p:nvPicPr>
          <p:cNvPr id="709" name="Picture 4" descr="A Python U D P client example has 10 lines. Some lines have notes beside them. Line 1. from socket import asterisk. Line 2. server Port = 1 2 0 0 0. Line 3. server Socket = socket left parenthesis A F underscore I N E T comma S O C K underscore D G R A M right parenthesis. Notes, create U D P socket. Line 4. server Socket period bind left parenthesis left parenthesis double quote comma server Port right parenthesis right parenthesis. Notes. Bind socket to local port number 1 2 0 0 0. Line 5. Print left parenthesis double quote The server is ready to receive double quote right parenthesis. Line 6. while True colon. Notes. Loop forever. Line 7. message comma client Address = server Socket period rec v from left parenthesis 2 0 4 8 right parenthesis. Notes, read from U D P socket into message, getting client’s address, client I P and port. Line 8. modified Message = message period decode left parenthesis right parenthesis period upper left parenthesis right parenthesis. Line 9. server Socket period send to left parenthesis modified Message dot encode left parenthesis right parenthesis comma. Notes. send uppercase string back to this client. Line 10. Several indents, client Address right parenthesis."/>
          <p:cNvPicPr/>
          <p:nvPr/>
        </p:nvPicPr>
        <p:blipFill>
          <a:blip r:embed="rId1"/>
          <a:stretch/>
        </p:blipFill>
        <p:spPr>
          <a:xfrm>
            <a:off x="609120" y="1562760"/>
            <a:ext cx="7925040" cy="4156200"/>
          </a:xfrm>
          <a:prstGeom prst="rect">
            <a:avLst/>
          </a:prstGeom>
          <a:ln>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Socket Programming with 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C</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a:t>
            </a:r>
            <a:endParaRPr b="0" lang="en-US" sz="3400" spc="-1" strike="noStrike">
              <a:solidFill>
                <a:srgbClr val="000000"/>
              </a:solidFill>
              <a:latin typeface="Arial"/>
            </a:endParaRPr>
          </a:p>
        </p:txBody>
      </p:sp>
      <p:sp>
        <p:nvSpPr>
          <p:cNvPr id="711" name="TextShape 2"/>
          <p:cNvSpPr txBox="1"/>
          <p:nvPr/>
        </p:nvSpPr>
        <p:spPr>
          <a:xfrm>
            <a:off x="457200" y="1600200"/>
            <a:ext cx="4114440" cy="2307600"/>
          </a:xfrm>
          <a:prstGeom prst="rect">
            <a:avLst/>
          </a:prstGeom>
          <a:noFill/>
          <a:ln>
            <a:noFill/>
          </a:ln>
        </p:spPr>
        <p:txBody>
          <a:bodyPr tIns="91440" bIns="91440">
            <a:noAutofit/>
          </a:bodyPr>
          <a:p>
            <a:pPr>
              <a:lnSpc>
                <a:spcPct val="100000"/>
              </a:lnSpc>
              <a:spcBef>
                <a:spcPts val="601"/>
              </a:spcBef>
            </a:pPr>
            <a:r>
              <a:rPr b="1" lang="en-US" sz="2000" spc="-1" strike="noStrike">
                <a:solidFill>
                  <a:srgbClr val="000000"/>
                </a:solidFill>
                <a:latin typeface="Arial"/>
                <a:ea typeface="Arial"/>
              </a:rPr>
              <a:t>client must contact server</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server process must first be running</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server must have created socket (door) that welcomes client’s contact</a:t>
            </a:r>
            <a:endParaRPr b="0" lang="en-US" sz="2000" spc="-1" strike="noStrike">
              <a:solidFill>
                <a:srgbClr val="000000"/>
              </a:solidFill>
              <a:latin typeface="Arial"/>
            </a:endParaRPr>
          </a:p>
        </p:txBody>
      </p:sp>
      <p:sp>
        <p:nvSpPr>
          <p:cNvPr id="712" name="TextShape 3"/>
          <p:cNvSpPr txBox="1"/>
          <p:nvPr/>
        </p:nvSpPr>
        <p:spPr>
          <a:xfrm>
            <a:off x="457200" y="3891960"/>
            <a:ext cx="4114440" cy="2538000"/>
          </a:xfrm>
          <a:prstGeom prst="rect">
            <a:avLst/>
          </a:prstGeom>
          <a:noFill/>
          <a:ln>
            <a:noFill/>
          </a:ln>
        </p:spPr>
        <p:txBody>
          <a:bodyPr tIns="91440" bIns="91440">
            <a:noAutofit/>
          </a:bodyPr>
          <a:p>
            <a:pPr>
              <a:lnSpc>
                <a:spcPct val="100000"/>
              </a:lnSpc>
              <a:spcBef>
                <a:spcPts val="601"/>
              </a:spcBef>
            </a:pPr>
            <a:r>
              <a:rPr b="1" lang="en-US" sz="2000" spc="-1" strike="noStrike">
                <a:solidFill>
                  <a:srgbClr val="000000"/>
                </a:solidFill>
                <a:latin typeface="Arial"/>
                <a:ea typeface="Arial"/>
              </a:rPr>
              <a:t>client contacts server by:</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Creating 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socket, specifying I</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address, port number of server process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when client creates socket: </a:t>
            </a:r>
            <a:r>
              <a:rPr b="0" lang="en-US" sz="2000" spc="-1" strike="noStrike">
                <a:solidFill>
                  <a:srgbClr val="000000"/>
                </a:solidFill>
                <a:latin typeface="Arial"/>
                <a:ea typeface="Arial"/>
              </a:rPr>
              <a:t>client 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establishes connection to server 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a:t>
            </a:r>
            <a:endParaRPr b="0" lang="en-US" sz="2000" spc="-1" strike="noStrike">
              <a:solidFill>
                <a:srgbClr val="000000"/>
              </a:solidFill>
              <a:latin typeface="Arial"/>
            </a:endParaRPr>
          </a:p>
        </p:txBody>
      </p:sp>
      <p:sp>
        <p:nvSpPr>
          <p:cNvPr id="713" name="TextShape 4"/>
          <p:cNvSpPr txBox="1"/>
          <p:nvPr/>
        </p:nvSpPr>
        <p:spPr>
          <a:xfrm>
            <a:off x="4690080" y="1600200"/>
            <a:ext cx="3828600" cy="32958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when contacted by client, </a:t>
            </a:r>
            <a:r>
              <a:rPr b="1" lang="en-US" sz="2000" spc="-1" strike="noStrike">
                <a:solidFill>
                  <a:srgbClr val="000000"/>
                </a:solidFill>
                <a:latin typeface="Arial"/>
                <a:ea typeface="Arial"/>
              </a:rPr>
              <a:t>server T</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C</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P creates new socket</a:t>
            </a:r>
            <a:r>
              <a:rPr b="0" lang="en-US" sz="2000" spc="-1" strike="noStrike">
                <a:solidFill>
                  <a:srgbClr val="000000"/>
                </a:solidFill>
                <a:latin typeface="Arial"/>
                <a:ea typeface="Arial"/>
              </a:rPr>
              <a:t> for server process to communicate with that particular client</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Verdana"/>
              <a:buChar char="–"/>
            </a:pPr>
            <a:r>
              <a:rPr b="0" lang="en-US" sz="2000" spc="-1" strike="noStrike">
                <a:solidFill>
                  <a:srgbClr val="000000"/>
                </a:solidFill>
                <a:latin typeface="Arial"/>
                <a:ea typeface="Arial"/>
              </a:rPr>
              <a:t>allows server to talk with multiple clients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Verdana"/>
              <a:buChar char="–"/>
            </a:pPr>
            <a:r>
              <a:rPr b="0" lang="en-US" sz="2000" spc="-1" strike="noStrike">
                <a:solidFill>
                  <a:srgbClr val="000000"/>
                </a:solidFill>
                <a:latin typeface="Arial"/>
                <a:ea typeface="Arial"/>
              </a:rPr>
              <a:t>source port numbers used to distinguish clients (more in Chap 3)</a:t>
            </a:r>
            <a:endParaRPr b="0" lang="en-US" sz="2000" spc="-1" strike="noStrike">
              <a:solidFill>
                <a:srgbClr val="000000"/>
              </a:solidFill>
              <a:latin typeface="Arial"/>
            </a:endParaRPr>
          </a:p>
        </p:txBody>
      </p:sp>
      <p:sp>
        <p:nvSpPr>
          <p:cNvPr id="714" name="TextShape 5"/>
          <p:cNvSpPr txBox="1"/>
          <p:nvPr/>
        </p:nvSpPr>
        <p:spPr>
          <a:xfrm>
            <a:off x="4822560" y="4943160"/>
            <a:ext cx="3863880" cy="1132920"/>
          </a:xfrm>
          <a:prstGeom prst="rect">
            <a:avLst/>
          </a:prstGeom>
          <a:noFill/>
          <a:ln>
            <a:noFill/>
          </a:ln>
        </p:spPr>
        <p:txBody>
          <a:bodyPr tIns="91440" bIns="91440">
            <a:noAutofit/>
          </a:bodyPr>
          <a:p>
            <a:pPr>
              <a:lnSpc>
                <a:spcPct val="100000"/>
              </a:lnSpc>
            </a:pPr>
            <a:r>
              <a:rPr b="1" lang="en-US" sz="2000" spc="-1" strike="noStrike">
                <a:solidFill>
                  <a:srgbClr val="000000"/>
                </a:solidFill>
                <a:latin typeface="Arial"/>
                <a:ea typeface="Arial"/>
              </a:rPr>
              <a:t>application viewpoint:</a:t>
            </a:r>
            <a:endParaRPr b="0" lang="en-US" sz="2000" spc="-1" strike="noStrike">
              <a:solidFill>
                <a:srgbClr val="000000"/>
              </a:solidFill>
              <a:latin typeface="Arial"/>
            </a:endParaRPr>
          </a:p>
          <a:p>
            <a:pPr>
              <a:lnSpc>
                <a:spcPct val="100000"/>
              </a:lnSpc>
              <a:spcBef>
                <a:spcPts val="601"/>
              </a:spcBef>
            </a:pP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provides reliable, in-order byte-stream transfer (“pipe”) between client and server</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Client/Server Socket Interaction: 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C</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a:t>
            </a:r>
            <a:endParaRPr b="0" lang="en-US" sz="3400" spc="-1" strike="noStrike">
              <a:solidFill>
                <a:srgbClr val="000000"/>
              </a:solidFill>
              <a:latin typeface="Arial"/>
            </a:endParaRPr>
          </a:p>
        </p:txBody>
      </p:sp>
      <p:pic>
        <p:nvPicPr>
          <p:cNvPr id="716" name="Picture 3" descr="Client server interaction is as follows. The server, running on host I d, creates a socket, port = x, for incoming request. Server socket = socket left parenthesis right parenthesis. Then, the server waits for an incoming connection request. Connection socket = server socket period accept left parenthesis right parenthesis. The client creates a socket, connects to host I d, port = x. Client socket = socket left parenthesis right parenthesis. A T C P connection setup is between the server and the client. The client sends a request using the client socket, and the server reads the request from the connection socket. Then, the server writes a reply to the connection socket. The client reads the reply from the client socket. The server closes the connection socket and the client closes the client socket."/>
          <p:cNvPicPr/>
          <p:nvPr/>
        </p:nvPicPr>
        <p:blipFill>
          <a:blip r:embed="rId1"/>
          <a:stretch/>
        </p:blipFill>
        <p:spPr>
          <a:xfrm>
            <a:off x="1434960" y="1574280"/>
            <a:ext cx="6273360" cy="4721760"/>
          </a:xfrm>
          <a:prstGeom prst="rect">
            <a:avLst/>
          </a:prstGeom>
          <a:ln>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Example App: 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C</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Client</a:t>
            </a:r>
            <a:endParaRPr b="0" lang="en-US" sz="3400" spc="-1" strike="noStrike">
              <a:solidFill>
                <a:srgbClr val="000000"/>
              </a:solidFill>
              <a:latin typeface="Arial"/>
            </a:endParaRPr>
          </a:p>
        </p:txBody>
      </p:sp>
      <p:pic>
        <p:nvPicPr>
          <p:cNvPr id="718" name="Picture 3" descr="An example Python T C P client has 10 lines. 2 lines have notes. Line 1. from socket import asterisk. Line 2. server Name = quote server name quote. Line 3. server port = 1 2 0 0 0. Line 4. client Socket = socket left parenthesis A F underscore I N E T comma S O C K underscore S T R E A M right parenthesis. Notes, in the code, S O C K underscore S T R E AM is circled. Create T C P socket for server, remote port 1 2 0 0 0. Line 5. client Socket period connect left parenthesis left parenthesis server Name comma server Port right parenthesis right parenthesis. Line 6. Sentence = raw underscore input left parenthesis quote Input lowercase sentence colon quote right parenthesis. Line 7. client Socket period send left parenthesis sentence dot encode right parenthesis right parenthesis. Notes, no need to attach server name, port. Line 8. modified Sentence = client Socket period rec v left parenthesis 1 0 2 4 right parenthesis. Line 9. print left parenthesis quote From Server colon quote comma modified Sentence period decode left parenthesis right parenthesis right parenthesis. Line 10. client Socket period close left parenthesis right parenthesis. "/>
          <p:cNvPicPr/>
          <p:nvPr/>
        </p:nvPicPr>
        <p:blipFill>
          <a:blip r:embed="rId1"/>
          <a:stretch/>
        </p:blipFill>
        <p:spPr>
          <a:xfrm>
            <a:off x="653760" y="1693440"/>
            <a:ext cx="7836480" cy="4366800"/>
          </a:xfrm>
          <a:prstGeom prst="rect">
            <a:avLst/>
          </a:prstGeom>
          <a:ln>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Example App: 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C</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Server</a:t>
            </a:r>
            <a:endParaRPr b="0" lang="en-US" sz="3400" spc="-1" strike="noStrike">
              <a:solidFill>
                <a:srgbClr val="000000"/>
              </a:solidFill>
              <a:latin typeface="Arial"/>
            </a:endParaRPr>
          </a:p>
        </p:txBody>
      </p:sp>
      <p:pic>
        <p:nvPicPr>
          <p:cNvPr id="720" name="Picture 3" descr="An example Python T C P server 13 lines. Some lines have notes. Line 1. from socket import asterisk. Line 2. server Port = 1 2 0 0 0. Line 3. server Socket = socket left parenthesis A F underscore I N E T comma S O C K underscore S T R E A M right parenthesis. Notes, create T C P welcoming socket. Line 4. server Socket period bind left parenthesis left parenthesis double quote comma server Port right parenthesis right parenthesis. Line 5. server Socket period listen left parenthesis 1 right parenthesis. Notes, server begins listening for incoming T C P requests. Line 6. print quote The server is ready to receive quote. Line 7. while True colon. Notes, loop forever. Line 8. connection Socket comma a d d r = server Socket period accept left parenthesis right parenthesis. Notes, server waits on accept left parenthesis right parenthesis for incoming requests, new socket created on return. Line 9. sentence = connection Socket period rec v left parenthesis 1 0 2 4 right parenthesis period decode left parenthesis right parenthesis. Notes, read bytes from socket, but not address as in U D P. Line 10. capitalized Sentence = sentence period upper left parenthesis right parenthesis. Line 11. connection Socket period send left parenthesis capitalized Sentence period. Notes, close connection to this client, but not welcoming socket. Line 12. Several indents, encode left parenthesis right parenthesis right parenthesis. Line 13. connection Socket period close left parenthesis right parenthesis. "/>
          <p:cNvPicPr/>
          <p:nvPr/>
        </p:nvPicPr>
        <p:blipFill>
          <a:blip r:embed="rId1"/>
          <a:stretch/>
        </p:blipFill>
        <p:spPr>
          <a:xfrm>
            <a:off x="1228320" y="1700640"/>
            <a:ext cx="6687000" cy="4350960"/>
          </a:xfrm>
          <a:prstGeom prst="rect">
            <a:avLst/>
          </a:prstGeom>
          <a:ln>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Arial"/>
              </a:rPr>
              <a:t>Chapter 2: Summary </a:t>
            </a:r>
            <a:r>
              <a:rPr b="0" lang="en-US" sz="2000" spc="-1" strike="noStrike">
                <a:solidFill>
                  <a:srgbClr val="007fa3"/>
                </a:solidFill>
                <a:latin typeface="Times New Roman"/>
                <a:ea typeface="Arial"/>
              </a:rPr>
              <a:t>(1 of 2)</a:t>
            </a:r>
            <a:endParaRPr b="0" lang="en-US" sz="2000" spc="-1" strike="noStrike">
              <a:solidFill>
                <a:srgbClr val="000000"/>
              </a:solidFill>
              <a:latin typeface="Arial"/>
            </a:endParaRPr>
          </a:p>
        </p:txBody>
      </p:sp>
      <p:sp>
        <p:nvSpPr>
          <p:cNvPr id="722" name="TextShape 2"/>
          <p:cNvSpPr txBox="1"/>
          <p:nvPr/>
        </p:nvSpPr>
        <p:spPr>
          <a:xfrm>
            <a:off x="457200" y="1600200"/>
            <a:ext cx="8229240" cy="456840"/>
          </a:xfrm>
          <a:prstGeom prst="rect">
            <a:avLst/>
          </a:prstGeom>
          <a:noFill/>
          <a:ln>
            <a:noFill/>
          </a:ln>
        </p:spPr>
        <p:txBody>
          <a:bodyPr tIns="91440" bIns="91440">
            <a:noAutofit/>
          </a:bodyPr>
          <a:p>
            <a:pPr marL="255600" indent="-255240">
              <a:lnSpc>
                <a:spcPct val="100000"/>
              </a:lnSpc>
            </a:pPr>
            <a:r>
              <a:rPr b="1" lang="en-US" sz="2200" spc="-1" strike="noStrike">
                <a:solidFill>
                  <a:srgbClr val="000000"/>
                </a:solidFill>
                <a:latin typeface="Arial"/>
                <a:ea typeface="Arial"/>
              </a:rPr>
              <a:t>our study of network apps now complete!</a:t>
            </a:r>
            <a:endParaRPr b="0" lang="en-US" sz="2200" spc="-1" strike="noStrike">
              <a:solidFill>
                <a:srgbClr val="000000"/>
              </a:solidFill>
              <a:latin typeface="Arial"/>
            </a:endParaRPr>
          </a:p>
        </p:txBody>
      </p:sp>
      <p:sp>
        <p:nvSpPr>
          <p:cNvPr id="723" name="TextShape 3"/>
          <p:cNvSpPr txBox="1"/>
          <p:nvPr/>
        </p:nvSpPr>
        <p:spPr>
          <a:xfrm>
            <a:off x="473760" y="2202840"/>
            <a:ext cx="4555080" cy="39247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application architectures</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client-server</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P2P</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application service requirements:</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reliability, bandwidth, delay</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Internet transport service model</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connection-oriented, reliable: 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C</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unreliable, datagrams: U</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a:t>
            </a:r>
            <a:endParaRPr b="0" lang="en-US" sz="2200" spc="-1" strike="noStrike">
              <a:solidFill>
                <a:srgbClr val="000000"/>
              </a:solidFill>
              <a:latin typeface="Arial"/>
            </a:endParaRPr>
          </a:p>
        </p:txBody>
      </p:sp>
      <p:sp>
        <p:nvSpPr>
          <p:cNvPr id="724" name="TextShape 4"/>
          <p:cNvSpPr txBox="1"/>
          <p:nvPr/>
        </p:nvSpPr>
        <p:spPr>
          <a:xfrm>
            <a:off x="5173560" y="2201400"/>
            <a:ext cx="3512880" cy="39261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specific protocols:</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H</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 P</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 I</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P2P: BitTorrent</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video streaming, C</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socket programming:</a:t>
            </a:r>
            <a:endParaRPr b="0" lang="en-US" sz="2200" spc="-1" strike="noStrike">
              <a:solidFill>
                <a:srgbClr val="000000"/>
              </a:solidFill>
              <a:latin typeface="Arial"/>
            </a:endParaRPr>
          </a:p>
          <a:p>
            <a:pPr>
              <a:lnSpc>
                <a:spcPct val="100000"/>
              </a:lnSpc>
              <a:spcBef>
                <a:spcPts val="1500"/>
              </a:spcBef>
            </a:pPr>
            <a:r>
              <a:rPr b="0" lang="en-US" sz="22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C</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 U</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 sockets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Arial"/>
              </a:rPr>
              <a:t>Chapter 2: Summary </a:t>
            </a:r>
            <a:r>
              <a:rPr b="0" lang="en-US" sz="2000" spc="-1" strike="noStrike">
                <a:solidFill>
                  <a:srgbClr val="007fa3"/>
                </a:solidFill>
                <a:latin typeface="Times New Roman"/>
                <a:ea typeface="Arial"/>
              </a:rPr>
              <a:t>(2 of 2)</a:t>
            </a:r>
            <a:endParaRPr b="0" lang="en-US" sz="2000" spc="-1" strike="noStrike">
              <a:solidFill>
                <a:srgbClr val="000000"/>
              </a:solidFill>
              <a:latin typeface="Arial"/>
            </a:endParaRPr>
          </a:p>
        </p:txBody>
      </p:sp>
      <p:sp>
        <p:nvSpPr>
          <p:cNvPr id="726" name="TextShape 2"/>
          <p:cNvSpPr txBox="1"/>
          <p:nvPr/>
        </p:nvSpPr>
        <p:spPr>
          <a:xfrm>
            <a:off x="457200" y="1600200"/>
            <a:ext cx="8229240" cy="45684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Arial"/>
              </a:rPr>
              <a:t>most importantly: learned about protocols!</a:t>
            </a:r>
            <a:endParaRPr b="0" lang="en-US" sz="2000" spc="-1" strike="noStrike">
              <a:solidFill>
                <a:srgbClr val="000000"/>
              </a:solidFill>
              <a:latin typeface="Arial"/>
            </a:endParaRPr>
          </a:p>
        </p:txBody>
      </p:sp>
      <p:sp>
        <p:nvSpPr>
          <p:cNvPr id="727" name="TextShape 3"/>
          <p:cNvSpPr txBox="1"/>
          <p:nvPr/>
        </p:nvSpPr>
        <p:spPr>
          <a:xfrm>
            <a:off x="473760" y="2235600"/>
            <a:ext cx="3902040" cy="39852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typical request/reply message exchange:</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client requests info or service</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server responds with data, status code</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message formats: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Arial"/>
                <a:ea typeface="Arial"/>
              </a:rPr>
              <a:t>headers:</a:t>
            </a:r>
            <a:r>
              <a:rPr b="0" lang="en-US" sz="2000" spc="-1" strike="noStrike">
                <a:solidFill>
                  <a:srgbClr val="000000"/>
                </a:solidFill>
                <a:latin typeface="Arial"/>
                <a:ea typeface="Arial"/>
              </a:rPr>
              <a:t> fields giving info about data</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Arial"/>
                <a:ea typeface="Arial"/>
              </a:rPr>
              <a:t>data: </a:t>
            </a:r>
            <a:r>
              <a:rPr b="0" lang="en-US" sz="2000" spc="-1" strike="noStrike">
                <a:solidFill>
                  <a:srgbClr val="000000"/>
                </a:solidFill>
                <a:latin typeface="Arial"/>
                <a:ea typeface="Arial"/>
              </a:rPr>
              <a:t>info(payload) being communicated</a:t>
            </a:r>
            <a:endParaRPr b="0" lang="en-US" sz="2000" spc="-1" strike="noStrike">
              <a:solidFill>
                <a:srgbClr val="000000"/>
              </a:solidFill>
              <a:latin typeface="Arial"/>
            </a:endParaRPr>
          </a:p>
        </p:txBody>
      </p:sp>
      <p:sp>
        <p:nvSpPr>
          <p:cNvPr id="728" name="TextShape 4"/>
          <p:cNvSpPr txBox="1"/>
          <p:nvPr/>
        </p:nvSpPr>
        <p:spPr>
          <a:xfrm>
            <a:off x="4620960" y="2266920"/>
            <a:ext cx="4082040" cy="3953880"/>
          </a:xfrm>
          <a:prstGeom prst="rect">
            <a:avLst/>
          </a:prstGeom>
          <a:noFill/>
          <a:ln>
            <a:noFill/>
          </a:ln>
        </p:spPr>
        <p:txBody>
          <a:bodyPr tIns="91440" bIns="91440">
            <a:noAutofit/>
          </a:bodyPr>
          <a:p>
            <a:pPr>
              <a:lnSpc>
                <a:spcPct val="100000"/>
              </a:lnSpc>
            </a:pPr>
            <a:r>
              <a:rPr b="1" lang="en-US" sz="2000" spc="-1" strike="noStrike">
                <a:solidFill>
                  <a:srgbClr val="000000"/>
                </a:solidFill>
                <a:latin typeface="Arial"/>
                <a:ea typeface="Arial"/>
              </a:rPr>
              <a:t>important themes: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control v</a:t>
            </a:r>
            <a:r>
              <a:rPr b="0" lang="en-US" sz="100" spc="-1" strike="noStrike">
                <a:solidFill>
                  <a:srgbClr val="ffffff"/>
                </a:solidFill>
                <a:latin typeface="Arial"/>
                <a:ea typeface="Arial"/>
              </a:rPr>
              <a:t>ersu</a:t>
            </a:r>
            <a:r>
              <a:rPr b="0" lang="en-US" sz="2000" spc="-1" strike="noStrike">
                <a:solidFill>
                  <a:srgbClr val="000000"/>
                </a:solidFill>
                <a:latin typeface="Arial"/>
                <a:ea typeface="Arial"/>
              </a:rPr>
              <a:t>s messages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in-band, out-of-band</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centralized v</a:t>
            </a:r>
            <a:r>
              <a:rPr b="0" lang="en-US" sz="100" spc="-1" strike="noStrike">
                <a:solidFill>
                  <a:srgbClr val="ffffff"/>
                </a:solidFill>
                <a:latin typeface="Arial"/>
                <a:ea typeface="Arial"/>
              </a:rPr>
              <a:t>ersu</a:t>
            </a:r>
            <a:r>
              <a:rPr b="0" lang="en-US" sz="2000" spc="-1" strike="noStrike">
                <a:solidFill>
                  <a:srgbClr val="000000"/>
                </a:solidFill>
                <a:latin typeface="Arial"/>
                <a:ea typeface="Arial"/>
              </a:rPr>
              <a:t>s decentralized</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stateless v</a:t>
            </a:r>
            <a:r>
              <a:rPr b="0" lang="en-US" sz="100" spc="-1" strike="noStrike">
                <a:solidFill>
                  <a:srgbClr val="ffffff"/>
                </a:solidFill>
                <a:latin typeface="Arial"/>
                <a:ea typeface="Arial"/>
              </a:rPr>
              <a:t>ersu</a:t>
            </a:r>
            <a:r>
              <a:rPr b="0" lang="en-US" sz="2000" spc="-1" strike="noStrike">
                <a:solidFill>
                  <a:srgbClr val="000000"/>
                </a:solidFill>
                <a:latin typeface="Arial"/>
                <a:ea typeface="Arial"/>
              </a:rPr>
              <a:t>s stateful</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reliable v</a:t>
            </a:r>
            <a:r>
              <a:rPr b="0" lang="en-US" sz="100" spc="-1" strike="noStrike">
                <a:solidFill>
                  <a:srgbClr val="ffffff"/>
                </a:solidFill>
                <a:latin typeface="Arial"/>
                <a:ea typeface="Arial"/>
              </a:rPr>
              <a:t>ersu</a:t>
            </a:r>
            <a:r>
              <a:rPr b="0" lang="en-US" sz="2000" spc="-1" strike="noStrike">
                <a:solidFill>
                  <a:srgbClr val="000000"/>
                </a:solidFill>
                <a:latin typeface="Arial"/>
                <a:ea typeface="Arial"/>
              </a:rPr>
              <a:t>s unreliable message transfer</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a:t>
            </a:r>
            <a:r>
              <a:rPr b="0" lang="en-US" sz="2000" spc="-1" strike="noStrike">
                <a:solidFill>
                  <a:srgbClr val="000000"/>
                </a:solidFill>
                <a:latin typeface="Arial"/>
                <a:ea typeface="Arial"/>
              </a:rPr>
              <a:t>complexity at network edge”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TextShape 1"/>
          <p:cNvSpPr txBox="1"/>
          <p:nvPr/>
        </p:nvSpPr>
        <p:spPr>
          <a:xfrm>
            <a:off x="457200" y="-1548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Addressing Processes</a:t>
            </a:r>
            <a:endParaRPr b="0" lang="en-US" sz="3400" spc="-1" strike="noStrike">
              <a:solidFill>
                <a:srgbClr val="000000"/>
              </a:solidFill>
              <a:latin typeface="Arial"/>
            </a:endParaRPr>
          </a:p>
        </p:txBody>
      </p:sp>
      <p:sp>
        <p:nvSpPr>
          <p:cNvPr id="391" name="TextShape 2"/>
          <p:cNvSpPr txBox="1"/>
          <p:nvPr/>
        </p:nvSpPr>
        <p:spPr>
          <a:xfrm>
            <a:off x="457200" y="1600200"/>
            <a:ext cx="4174920" cy="322560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to receive messages, process must have </a:t>
            </a:r>
            <a:r>
              <a:rPr b="1" lang="en-US" sz="1800" spc="-1" strike="noStrike">
                <a:solidFill>
                  <a:srgbClr val="000000"/>
                </a:solidFill>
                <a:latin typeface="Arial"/>
                <a:ea typeface="Arial"/>
              </a:rPr>
              <a:t>identifier</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host device has unique 32-bit I</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address</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1" lang="en-US" sz="1800" spc="-1" strike="noStrike">
                <a:solidFill>
                  <a:srgbClr val="000000"/>
                </a:solidFill>
                <a:latin typeface="Arial"/>
                <a:ea typeface="Arial"/>
              </a:rPr>
              <a:t>Q: </a:t>
            </a:r>
            <a:r>
              <a:rPr b="0" lang="en-US" sz="1800" spc="-1" strike="noStrike">
                <a:solidFill>
                  <a:srgbClr val="000000"/>
                </a:solidFill>
                <a:latin typeface="Arial"/>
                <a:ea typeface="Arial"/>
              </a:rPr>
              <a:t>does I</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address of host on which process runs suffice for identifying the process?</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1800" spc="-1" strike="noStrike">
                <a:solidFill>
                  <a:srgbClr val="000000"/>
                </a:solidFill>
                <a:latin typeface="Arial"/>
                <a:ea typeface="Arial"/>
              </a:rPr>
              <a:t>A: </a:t>
            </a:r>
            <a:r>
              <a:rPr b="0" lang="en-US" sz="1800" spc="-1" strike="noStrike">
                <a:solidFill>
                  <a:srgbClr val="000000"/>
                </a:solidFill>
                <a:latin typeface="Arial"/>
                <a:ea typeface="Arial"/>
              </a:rPr>
              <a:t>no, </a:t>
            </a:r>
            <a:r>
              <a:rPr b="1" lang="en-US" sz="1800" spc="-1" strike="noStrike">
                <a:solidFill>
                  <a:srgbClr val="000000"/>
                </a:solidFill>
                <a:latin typeface="Arial"/>
                <a:ea typeface="Arial"/>
              </a:rPr>
              <a:t>many</a:t>
            </a:r>
            <a:r>
              <a:rPr b="0" lang="en-US" sz="1800" spc="-1" strike="noStrike">
                <a:solidFill>
                  <a:srgbClr val="000000"/>
                </a:solidFill>
                <a:latin typeface="Arial"/>
                <a:ea typeface="Arial"/>
              </a:rPr>
              <a:t> processes can be running on same host</a:t>
            </a:r>
            <a:endParaRPr b="0" lang="en-US" sz="1800" spc="-1" strike="noStrike">
              <a:solidFill>
                <a:srgbClr val="000000"/>
              </a:solidFill>
              <a:latin typeface="Arial"/>
            </a:endParaRPr>
          </a:p>
        </p:txBody>
      </p:sp>
      <p:sp>
        <p:nvSpPr>
          <p:cNvPr id="392" name="TextShape 3"/>
          <p:cNvSpPr txBox="1"/>
          <p:nvPr/>
        </p:nvSpPr>
        <p:spPr>
          <a:xfrm>
            <a:off x="4714920" y="1595520"/>
            <a:ext cx="3879360" cy="419544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1" lang="en-US" sz="1800" spc="-1" strike="noStrike">
                <a:solidFill>
                  <a:srgbClr val="000000"/>
                </a:solidFill>
                <a:latin typeface="Arial"/>
                <a:ea typeface="Arial"/>
              </a:rPr>
              <a:t>identifier</a:t>
            </a:r>
            <a:r>
              <a:rPr b="0" lang="en-US" sz="1800" spc="-1" strike="noStrike">
                <a:solidFill>
                  <a:srgbClr val="ff0000"/>
                </a:solidFill>
                <a:latin typeface="Arial"/>
                <a:ea typeface="Arial"/>
              </a:rPr>
              <a:t> </a:t>
            </a:r>
            <a:r>
              <a:rPr b="0" lang="en-US" sz="1800" spc="-1" strike="noStrike">
                <a:solidFill>
                  <a:srgbClr val="000000"/>
                </a:solidFill>
                <a:latin typeface="Arial"/>
                <a:ea typeface="Arial"/>
              </a:rPr>
              <a:t>includes both </a:t>
            </a:r>
            <a:r>
              <a:rPr b="1" lang="en-US" sz="1800" spc="-1" strike="noStrike">
                <a:solidFill>
                  <a:srgbClr val="000000"/>
                </a:solidFill>
                <a:latin typeface="Arial"/>
                <a:ea typeface="Arial"/>
              </a:rPr>
              <a:t>I</a:t>
            </a:r>
            <a:r>
              <a:rPr b="1" lang="en-US" sz="100" spc="-1" strike="noStrike">
                <a:solidFill>
                  <a:srgbClr val="000000"/>
                </a:solidFill>
                <a:latin typeface="Arial"/>
                <a:ea typeface="Arial"/>
              </a:rPr>
              <a:t> </a:t>
            </a:r>
            <a:r>
              <a:rPr b="1" lang="en-US" sz="1800" spc="-1" strike="noStrike">
                <a:solidFill>
                  <a:srgbClr val="000000"/>
                </a:solidFill>
                <a:latin typeface="Arial"/>
                <a:ea typeface="Arial"/>
              </a:rPr>
              <a:t>P address</a:t>
            </a:r>
            <a:r>
              <a:rPr b="0" lang="en-US" sz="1800" spc="-1" strike="noStrike">
                <a:solidFill>
                  <a:srgbClr val="000000"/>
                </a:solidFill>
                <a:latin typeface="Arial"/>
                <a:ea typeface="Arial"/>
              </a:rPr>
              <a:t> and </a:t>
            </a:r>
            <a:r>
              <a:rPr b="1" lang="en-US" sz="1800" spc="-1" strike="noStrike">
                <a:solidFill>
                  <a:srgbClr val="000000"/>
                </a:solidFill>
                <a:latin typeface="Arial"/>
                <a:ea typeface="Arial"/>
              </a:rPr>
              <a:t>port numbers</a:t>
            </a:r>
            <a:r>
              <a:rPr b="0" lang="en-US" sz="1800" spc="-1" strike="noStrike">
                <a:solidFill>
                  <a:srgbClr val="000000"/>
                </a:solidFill>
                <a:latin typeface="Arial"/>
                <a:ea typeface="Arial"/>
              </a:rPr>
              <a:t> associated with process on host.</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example port numbers:</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1800" spc="-1" strike="noStrike">
                <a:solidFill>
                  <a:srgbClr val="000000"/>
                </a:solidFill>
                <a:latin typeface="Arial"/>
                <a:ea typeface="Arial"/>
              </a:rPr>
              <a:t>H</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server: 80</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1800" spc="-1" strike="noStrike">
                <a:solidFill>
                  <a:srgbClr val="000000"/>
                </a:solidFill>
                <a:latin typeface="Arial"/>
                <a:ea typeface="Arial"/>
              </a:rPr>
              <a:t>mail server: 25</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to send H</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message to gaia.cs.umass.edu web server:</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1800" spc="-1" strike="noStrike">
                <a:solidFill>
                  <a:srgbClr val="000000"/>
                </a:solidFill>
                <a:latin typeface="Arial"/>
                <a:ea typeface="Arial"/>
              </a:rPr>
              <a:t>I</a:t>
            </a:r>
            <a:r>
              <a:rPr b="1" lang="en-US" sz="100" spc="-1" strike="noStrike">
                <a:solidFill>
                  <a:srgbClr val="000000"/>
                </a:solidFill>
                <a:latin typeface="Arial"/>
                <a:ea typeface="Arial"/>
              </a:rPr>
              <a:t> </a:t>
            </a:r>
            <a:r>
              <a:rPr b="1" lang="en-US" sz="1800" spc="-1" strike="noStrike">
                <a:solidFill>
                  <a:srgbClr val="000000"/>
                </a:solidFill>
                <a:latin typeface="Arial"/>
                <a:ea typeface="Arial"/>
              </a:rPr>
              <a:t>P address:</a:t>
            </a:r>
            <a:r>
              <a:rPr b="0" lang="en-US" sz="1800" spc="-1" strike="noStrike">
                <a:solidFill>
                  <a:srgbClr val="1a6c7c"/>
                </a:solidFill>
                <a:latin typeface="Arial"/>
                <a:ea typeface="Arial"/>
              </a:rPr>
              <a:t> </a:t>
            </a:r>
            <a:r>
              <a:rPr b="0" lang="en-US" sz="1800" spc="-1" strike="noStrike">
                <a:solidFill>
                  <a:srgbClr val="000000"/>
                </a:solidFill>
                <a:latin typeface="Arial"/>
                <a:ea typeface="Arial"/>
              </a:rPr>
              <a:t>128.119.245.12</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1800" spc="-1" strike="noStrike">
                <a:solidFill>
                  <a:srgbClr val="000000"/>
                </a:solidFill>
                <a:latin typeface="Arial"/>
                <a:ea typeface="Arial"/>
              </a:rPr>
              <a:t>port number:</a:t>
            </a:r>
            <a:r>
              <a:rPr b="0" lang="en-US" sz="1800" spc="-1" strike="noStrike">
                <a:solidFill>
                  <a:srgbClr val="1a6c7c"/>
                </a:solidFill>
                <a:latin typeface="Arial"/>
                <a:ea typeface="Arial"/>
              </a:rPr>
              <a:t> </a:t>
            </a:r>
            <a:r>
              <a:rPr b="0" lang="en-US" sz="1800" spc="-1" strike="noStrike">
                <a:solidFill>
                  <a:srgbClr val="000000"/>
                </a:solidFill>
                <a:latin typeface="Arial"/>
                <a:ea typeface="Arial"/>
              </a:rPr>
              <a:t>80</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more shortly…</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TextShape 1"/>
          <p:cNvSpPr txBox="1"/>
          <p:nvPr/>
        </p:nvSpPr>
        <p:spPr>
          <a:xfrm>
            <a:off x="457200" y="-1548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Copyright</a:t>
            </a:r>
            <a:endParaRPr b="0" lang="en-US" sz="3400" spc="-1" strike="noStrike">
              <a:solidFill>
                <a:srgbClr val="000000"/>
              </a:solidFill>
              <a:latin typeface="Arial"/>
            </a:endParaRPr>
          </a:p>
        </p:txBody>
      </p:sp>
      <p:pic>
        <p:nvPicPr>
          <p:cNvPr id="730"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p:nvPr/>
        </p:nvPicPr>
        <p:blipFill>
          <a:blip r:embed="rId1"/>
          <a:stretch/>
        </p:blipFill>
        <p:spPr>
          <a:xfrm>
            <a:off x="766800" y="2309760"/>
            <a:ext cx="7422840" cy="24379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App-layer protocol defines</a:t>
            </a:r>
            <a:endParaRPr b="0" lang="en-US" sz="3400" spc="-1" strike="noStrike">
              <a:solidFill>
                <a:srgbClr val="000000"/>
              </a:solidFill>
              <a:latin typeface="Arial"/>
            </a:endParaRPr>
          </a:p>
        </p:txBody>
      </p:sp>
      <p:sp>
        <p:nvSpPr>
          <p:cNvPr id="394" name="TextShape 2"/>
          <p:cNvSpPr txBox="1"/>
          <p:nvPr/>
        </p:nvSpPr>
        <p:spPr>
          <a:xfrm>
            <a:off x="457200" y="1600200"/>
            <a:ext cx="3790080" cy="478548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types of messages exchanged,</a:t>
            </a:r>
            <a:endParaRPr b="0" lang="en-US" sz="2000" spc="-1" strike="noStrike">
              <a:solidFill>
                <a:srgbClr val="000000"/>
              </a:solidFill>
              <a:latin typeface="Arial"/>
            </a:endParaRPr>
          </a:p>
          <a:p>
            <a:pPr lvl="1" marL="74304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e.g., request, response </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message syntax:</a:t>
            </a:r>
            <a:endParaRPr b="0" lang="en-US" sz="2000" spc="-1" strike="noStrike">
              <a:solidFill>
                <a:srgbClr val="000000"/>
              </a:solidFill>
              <a:latin typeface="Arial"/>
            </a:endParaRPr>
          </a:p>
          <a:p>
            <a:pPr lvl="1" marL="74304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what fields in messages &amp; how fields are delineated</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message semantics</a:t>
            </a:r>
            <a:endParaRPr b="0" lang="en-US" sz="2000" spc="-1" strike="noStrike">
              <a:solidFill>
                <a:srgbClr val="000000"/>
              </a:solidFill>
              <a:latin typeface="Arial"/>
            </a:endParaRPr>
          </a:p>
          <a:p>
            <a:pPr lvl="1" marL="743040" indent="-284040">
              <a:lnSpc>
                <a:spcPct val="100000"/>
              </a:lnSpc>
              <a:spcBef>
                <a:spcPts val="601"/>
              </a:spcBef>
              <a:buClr>
                <a:srgbClr val="007fa3"/>
              </a:buClr>
              <a:buFont typeface="Arial"/>
              <a:buChar char="–"/>
            </a:pPr>
            <a:r>
              <a:rPr b="0" lang="en-US" sz="2000" spc="-1" strike="noStrike">
                <a:solidFill>
                  <a:srgbClr val="000000"/>
                </a:solidFill>
                <a:latin typeface="Arial"/>
                <a:ea typeface="Arial"/>
              </a:rPr>
              <a:t>meaning of information in fields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rules</a:t>
            </a:r>
            <a:r>
              <a:rPr b="0" lang="en-US" sz="2000" spc="-1" strike="noStrike">
                <a:solidFill>
                  <a:srgbClr val="000000"/>
                </a:solidFill>
                <a:latin typeface="Arial"/>
                <a:ea typeface="Arial"/>
              </a:rPr>
              <a:t> for when and how processes send &amp; respond to messages</a:t>
            </a:r>
            <a:endParaRPr b="0" lang="en-US" sz="2000" spc="-1" strike="noStrike">
              <a:solidFill>
                <a:srgbClr val="000000"/>
              </a:solidFill>
              <a:latin typeface="Arial"/>
            </a:endParaRPr>
          </a:p>
        </p:txBody>
      </p:sp>
      <p:sp>
        <p:nvSpPr>
          <p:cNvPr id="395" name="TextShape 3"/>
          <p:cNvSpPr txBox="1"/>
          <p:nvPr/>
        </p:nvSpPr>
        <p:spPr>
          <a:xfrm>
            <a:off x="5560200" y="1600200"/>
            <a:ext cx="3126240" cy="1644120"/>
          </a:xfrm>
          <a:prstGeom prst="rect">
            <a:avLst/>
          </a:prstGeom>
          <a:noFill/>
          <a:ln>
            <a:noFill/>
          </a:ln>
        </p:spPr>
        <p:txBody>
          <a:bodyPr tIns="91440" bIns="91440">
            <a:noAutofit/>
          </a:bodyPr>
          <a:p>
            <a:pPr marL="255600" indent="-255240">
              <a:lnSpc>
                <a:spcPct val="100000"/>
              </a:lnSpc>
            </a:pPr>
            <a:r>
              <a:rPr b="1" lang="en-US" sz="2000" spc="-1" strike="noStrike">
                <a:solidFill>
                  <a:srgbClr val="000000"/>
                </a:solidFill>
                <a:latin typeface="Arial"/>
                <a:ea typeface="Arial"/>
              </a:rPr>
              <a:t>open protocols: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defined in R</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F</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allows for interoperability</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e.g., H</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S</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a:t>
            </a:r>
            <a:endParaRPr b="0" lang="en-US" sz="2000" spc="-1" strike="noStrike">
              <a:solidFill>
                <a:srgbClr val="000000"/>
              </a:solidFill>
              <a:latin typeface="Arial"/>
            </a:endParaRPr>
          </a:p>
        </p:txBody>
      </p:sp>
      <p:sp>
        <p:nvSpPr>
          <p:cNvPr id="396" name="TextShape 4"/>
          <p:cNvSpPr txBox="1"/>
          <p:nvPr/>
        </p:nvSpPr>
        <p:spPr>
          <a:xfrm>
            <a:off x="5560200" y="4016160"/>
            <a:ext cx="3129480" cy="1042200"/>
          </a:xfrm>
          <a:prstGeom prst="rect">
            <a:avLst/>
          </a:prstGeom>
          <a:noFill/>
          <a:ln>
            <a:noFill/>
          </a:ln>
        </p:spPr>
        <p:txBody>
          <a:bodyPr tIns="91440" bIns="91440">
            <a:noAutofit/>
          </a:bodyPr>
          <a:p>
            <a:pPr marL="255600" indent="-255240">
              <a:lnSpc>
                <a:spcPct val="100000"/>
              </a:lnSpc>
            </a:pPr>
            <a:r>
              <a:rPr b="1" lang="en-US" sz="2000" spc="-1" strike="noStrike">
                <a:solidFill>
                  <a:srgbClr val="000000"/>
                </a:solidFill>
                <a:latin typeface="Arial"/>
                <a:ea typeface="Arial"/>
              </a:rPr>
              <a:t>proprietary protocols: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e.g., Skype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What Transport Service Does An App Need?</a:t>
            </a:r>
            <a:endParaRPr b="0" lang="en-US" sz="3400" spc="-1" strike="noStrike">
              <a:solidFill>
                <a:srgbClr val="000000"/>
              </a:solidFill>
              <a:latin typeface="Arial"/>
            </a:endParaRPr>
          </a:p>
        </p:txBody>
      </p:sp>
      <p:sp>
        <p:nvSpPr>
          <p:cNvPr id="398" name="TextShape 2"/>
          <p:cNvSpPr txBox="1"/>
          <p:nvPr/>
        </p:nvSpPr>
        <p:spPr>
          <a:xfrm>
            <a:off x="457200" y="1600200"/>
            <a:ext cx="3716280" cy="2660040"/>
          </a:xfrm>
          <a:prstGeom prst="rect">
            <a:avLst/>
          </a:prstGeom>
          <a:noFill/>
          <a:ln>
            <a:noFill/>
          </a:ln>
        </p:spPr>
        <p:txBody>
          <a:bodyPr tIns="91440" bIns="91440">
            <a:noAutofit/>
          </a:bodyPr>
          <a:p>
            <a:pPr marL="255600" indent="-255240">
              <a:lnSpc>
                <a:spcPct val="90000"/>
              </a:lnSpc>
              <a:spcBef>
                <a:spcPts val="1500"/>
              </a:spcBef>
            </a:pPr>
            <a:r>
              <a:rPr b="1" lang="en-US" sz="2000" spc="-1" strike="noStrike">
                <a:solidFill>
                  <a:srgbClr val="000000"/>
                </a:solidFill>
                <a:latin typeface="Arial"/>
                <a:ea typeface="ＭＳ Ｐゴシック"/>
              </a:rPr>
              <a:t>data integrity</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some apps (e.g., file transfer, web transactions) require 100% reliable data transfer </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other apps (e.g., audio) can tolerate some loss</a:t>
            </a:r>
            <a:endParaRPr b="0" lang="en-US" sz="2000" spc="-1" strike="noStrike">
              <a:solidFill>
                <a:srgbClr val="000000"/>
              </a:solidFill>
              <a:latin typeface="Arial"/>
            </a:endParaRPr>
          </a:p>
        </p:txBody>
      </p:sp>
      <p:sp>
        <p:nvSpPr>
          <p:cNvPr id="399" name="TextShape 3"/>
          <p:cNvSpPr txBox="1"/>
          <p:nvPr/>
        </p:nvSpPr>
        <p:spPr>
          <a:xfrm>
            <a:off x="457200" y="4260600"/>
            <a:ext cx="3716280" cy="1823760"/>
          </a:xfrm>
          <a:prstGeom prst="rect">
            <a:avLst/>
          </a:prstGeom>
          <a:noFill/>
          <a:ln>
            <a:noFill/>
          </a:ln>
        </p:spPr>
        <p:txBody>
          <a:bodyPr tIns="91440" bIns="91440">
            <a:noAutofit/>
          </a:bodyPr>
          <a:p>
            <a:pPr marL="255600" indent="-255240">
              <a:lnSpc>
                <a:spcPct val="90000"/>
              </a:lnSpc>
            </a:pPr>
            <a:r>
              <a:rPr b="1" lang="en-US" sz="2000" spc="-1" strike="noStrike">
                <a:solidFill>
                  <a:srgbClr val="000000"/>
                </a:solidFill>
                <a:latin typeface="Arial"/>
                <a:ea typeface="Arial"/>
              </a:rPr>
              <a:t>timing</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some apps (e.g., Internet telephony, interactive games) require low delay to be “effective”</a:t>
            </a:r>
            <a:endParaRPr b="0" lang="en-US" sz="2000" spc="-1" strike="noStrike">
              <a:solidFill>
                <a:srgbClr val="000000"/>
              </a:solidFill>
              <a:latin typeface="Arial"/>
            </a:endParaRPr>
          </a:p>
        </p:txBody>
      </p:sp>
      <p:sp>
        <p:nvSpPr>
          <p:cNvPr id="400" name="TextShape 4"/>
          <p:cNvSpPr txBox="1"/>
          <p:nvPr/>
        </p:nvSpPr>
        <p:spPr>
          <a:xfrm>
            <a:off x="4557240" y="1613880"/>
            <a:ext cx="4099680" cy="2703600"/>
          </a:xfrm>
          <a:prstGeom prst="rect">
            <a:avLst/>
          </a:prstGeom>
          <a:noFill/>
          <a:ln>
            <a:noFill/>
          </a:ln>
        </p:spPr>
        <p:txBody>
          <a:bodyPr tIns="91440" bIns="91440">
            <a:noAutofit/>
          </a:bodyPr>
          <a:p>
            <a:pPr>
              <a:lnSpc>
                <a:spcPct val="100000"/>
              </a:lnSpc>
            </a:pPr>
            <a:r>
              <a:rPr b="1" lang="en-US" sz="2000" spc="-1" strike="noStrike">
                <a:solidFill>
                  <a:srgbClr val="000000"/>
                </a:solidFill>
                <a:latin typeface="Arial"/>
                <a:ea typeface="Arial"/>
              </a:rPr>
              <a:t>throughput</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some apps (e.g., multimedia) require minimum amount of throughput to be “effective”</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other apps (“elastic apps”) make use of whatever throughput they get</a:t>
            </a:r>
            <a:endParaRPr b="0" lang="en-US" sz="2000" spc="-1" strike="noStrike">
              <a:solidFill>
                <a:srgbClr val="000000"/>
              </a:solidFill>
              <a:latin typeface="Arial"/>
            </a:endParaRPr>
          </a:p>
        </p:txBody>
      </p:sp>
      <p:sp>
        <p:nvSpPr>
          <p:cNvPr id="401" name="TextShape 5"/>
          <p:cNvSpPr txBox="1"/>
          <p:nvPr/>
        </p:nvSpPr>
        <p:spPr>
          <a:xfrm>
            <a:off x="4557240" y="4317840"/>
            <a:ext cx="4099680" cy="1471320"/>
          </a:xfrm>
          <a:prstGeom prst="rect">
            <a:avLst/>
          </a:prstGeom>
          <a:noFill/>
          <a:ln>
            <a:noFill/>
          </a:ln>
        </p:spPr>
        <p:txBody>
          <a:bodyPr tIns="91440" bIns="91440">
            <a:noAutofit/>
          </a:bodyPr>
          <a:p>
            <a:pPr>
              <a:lnSpc>
                <a:spcPct val="100000"/>
              </a:lnSpc>
            </a:pPr>
            <a:r>
              <a:rPr b="1" lang="en-US" sz="2000" spc="-1" strike="noStrike">
                <a:solidFill>
                  <a:srgbClr val="000000"/>
                </a:solidFill>
                <a:latin typeface="Arial"/>
                <a:ea typeface="Arial"/>
              </a:rPr>
              <a:t>security</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encryption, data integrity,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Transport Service Requirements: Common Apps</a:t>
            </a:r>
            <a:endParaRPr b="0" lang="en-US" sz="3400" spc="-1" strike="noStrike">
              <a:solidFill>
                <a:srgbClr val="000000"/>
              </a:solidFill>
              <a:latin typeface="Arial"/>
            </a:endParaRPr>
          </a:p>
        </p:txBody>
      </p:sp>
      <p:graphicFrame>
        <p:nvGraphicFramePr>
          <p:cNvPr id="403" name="Table 2"/>
          <p:cNvGraphicFramePr/>
          <p:nvPr/>
        </p:nvGraphicFramePr>
        <p:xfrm>
          <a:off x="655920" y="2310840"/>
          <a:ext cx="7831800" cy="3176640"/>
        </p:xfrm>
        <a:graphic>
          <a:graphicData uri="http://schemas.openxmlformats.org/drawingml/2006/table">
            <a:tbl>
              <a:tblPr/>
              <a:tblGrid>
                <a:gridCol w="2426400"/>
                <a:gridCol w="1437480"/>
                <a:gridCol w="2204280"/>
                <a:gridCol w="1763640"/>
              </a:tblGrid>
              <a:tr h="370800">
                <a:tc>
                  <a:txBody>
                    <a:bodyPr>
                      <a:noAutofit/>
                    </a:bodyPr>
                    <a:p>
                      <a:pPr>
                        <a:lnSpc>
                          <a:spcPct val="100000"/>
                        </a:lnSpc>
                      </a:pPr>
                      <a:r>
                        <a:rPr b="1" lang="en-US" sz="1600" spc="-1" strike="noStrike">
                          <a:solidFill>
                            <a:srgbClr val="000000"/>
                          </a:solidFill>
                          <a:latin typeface="Arial"/>
                          <a:ea typeface="Arial"/>
                        </a:rPr>
                        <a:t>Application</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1" lang="en-US" sz="1600" spc="-1" strike="noStrike">
                          <a:solidFill>
                            <a:srgbClr val="000000"/>
                          </a:solidFill>
                          <a:latin typeface="Arial"/>
                          <a:ea typeface="Arial"/>
                        </a:rPr>
                        <a:t>Data Loss</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1" lang="en-US" sz="1600" spc="-1" strike="noStrike">
                          <a:solidFill>
                            <a:srgbClr val="000000"/>
                          </a:solidFill>
                          <a:latin typeface="Arial"/>
                          <a:ea typeface="Arial"/>
                        </a:rPr>
                        <a:t>Throughput</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1" lang="en-US" sz="1600" spc="-1" strike="noStrike">
                          <a:solidFill>
                            <a:srgbClr val="000000"/>
                          </a:solidFill>
                          <a:latin typeface="Arial"/>
                          <a:ea typeface="Arial"/>
                        </a:rPr>
                        <a:t>Time-Sensitive</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nSpc>
                          <a:spcPct val="100000"/>
                        </a:lnSpc>
                      </a:pPr>
                      <a:r>
                        <a:rPr b="0" lang="en-US" sz="1600" spc="-1" strike="noStrike">
                          <a:solidFill>
                            <a:srgbClr val="000000"/>
                          </a:solidFill>
                          <a:latin typeface="Arial"/>
                          <a:ea typeface="Arial"/>
                        </a:rPr>
                        <a:t>file transfer</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no loss</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elastic</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no</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nSpc>
                          <a:spcPct val="100000"/>
                        </a:lnSpc>
                      </a:pPr>
                      <a:r>
                        <a:rPr b="0" lang="en-US" sz="1600" spc="-1" strike="noStrike">
                          <a:solidFill>
                            <a:srgbClr val="000000"/>
                          </a:solidFill>
                          <a:latin typeface="Arial"/>
                          <a:ea typeface="Arial"/>
                        </a:rPr>
                        <a:t>e-mail</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no loss</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elastic</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no</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nSpc>
                          <a:spcPct val="100000"/>
                        </a:lnSpc>
                      </a:pPr>
                      <a:r>
                        <a:rPr b="0" lang="en-US" sz="1600" spc="-1" strike="noStrike">
                          <a:solidFill>
                            <a:srgbClr val="000000"/>
                          </a:solidFill>
                          <a:latin typeface="Arial"/>
                          <a:ea typeface="Arial"/>
                        </a:rPr>
                        <a:t>Web documents</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no loss</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elastic</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no</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581040">
                <a:tc>
                  <a:txBody>
                    <a:bodyPr>
                      <a:noAutofit/>
                    </a:bodyPr>
                    <a:p>
                      <a:pPr>
                        <a:lnSpc>
                          <a:spcPct val="100000"/>
                        </a:lnSpc>
                      </a:pPr>
                      <a:r>
                        <a:rPr b="0" lang="en-US" sz="1600" spc="-1" strike="noStrike">
                          <a:solidFill>
                            <a:srgbClr val="000000"/>
                          </a:solidFill>
                          <a:latin typeface="Arial"/>
                          <a:ea typeface="Arial"/>
                        </a:rPr>
                        <a:t>real-time audio/video</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loss-tolerant</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audio: 5kbps-1Mbps video:10kbps-5Mbps</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yes, 100’s msec</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nSpc>
                          <a:spcPct val="100000"/>
                        </a:lnSpc>
                      </a:pPr>
                      <a:r>
                        <a:rPr b="0" lang="en-US" sz="1600" spc="-1" strike="noStrike">
                          <a:solidFill>
                            <a:srgbClr val="000000"/>
                          </a:solidFill>
                          <a:latin typeface="Arial"/>
                          <a:ea typeface="Arial"/>
                        </a:rPr>
                        <a:t>stored audio/video</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loss-tolerant</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same as above </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yes, few secs</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nSpc>
                          <a:spcPct val="100000"/>
                        </a:lnSpc>
                      </a:pPr>
                      <a:r>
                        <a:rPr b="0" lang="en-US" sz="1600" spc="-1" strike="noStrike">
                          <a:solidFill>
                            <a:srgbClr val="000000"/>
                          </a:solidFill>
                          <a:latin typeface="Arial"/>
                          <a:ea typeface="Arial"/>
                        </a:rPr>
                        <a:t>interactive games</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loss-tolerant</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few kbps up</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yes, 100’s msec</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noAutofit/>
                    </a:bodyPr>
                    <a:p>
                      <a:pPr>
                        <a:lnSpc>
                          <a:spcPct val="100000"/>
                        </a:lnSpc>
                      </a:pPr>
                      <a:r>
                        <a:rPr b="0" lang="en-US" sz="1600" spc="-1" strike="noStrike">
                          <a:solidFill>
                            <a:srgbClr val="000000"/>
                          </a:solidFill>
                          <a:latin typeface="Arial"/>
                          <a:ea typeface="Arial"/>
                        </a:rPr>
                        <a:t>text messaging</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no loss</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elastic</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600" spc="-1" strike="noStrike">
                          <a:solidFill>
                            <a:srgbClr val="000000"/>
                          </a:solidFill>
                          <a:latin typeface="Arial"/>
                          <a:ea typeface="Arial"/>
                        </a:rPr>
                        <a:t>yes and no</a:t>
                      </a:r>
                      <a:endParaRPr b="0" lang="en-US" sz="16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Internet Transport Protocols Services</a:t>
            </a:r>
            <a:endParaRPr b="0" lang="en-US" sz="3400" spc="-1" strike="noStrike">
              <a:solidFill>
                <a:srgbClr val="000000"/>
              </a:solidFill>
              <a:latin typeface="Arial"/>
            </a:endParaRPr>
          </a:p>
        </p:txBody>
      </p:sp>
      <p:sp>
        <p:nvSpPr>
          <p:cNvPr id="405" name="TextShape 2"/>
          <p:cNvSpPr txBox="1"/>
          <p:nvPr/>
        </p:nvSpPr>
        <p:spPr>
          <a:xfrm>
            <a:off x="457200" y="1600200"/>
            <a:ext cx="3391920" cy="4593600"/>
          </a:xfrm>
          <a:prstGeom prst="rect">
            <a:avLst/>
          </a:prstGeom>
          <a:noFill/>
          <a:ln>
            <a:noFill/>
          </a:ln>
        </p:spPr>
        <p:txBody>
          <a:bodyPr tIns="91440" bIns="91440">
            <a:noAutofit/>
          </a:bodyPr>
          <a:p>
            <a:pPr marL="255600" indent="-255240">
              <a:lnSpc>
                <a:spcPct val="90000"/>
              </a:lnSpc>
              <a:spcBef>
                <a:spcPts val="1500"/>
              </a:spcBef>
            </a:pPr>
            <a:r>
              <a:rPr b="1" lang="en-US" sz="20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C</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P service:</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reliable transport </a:t>
            </a:r>
            <a:r>
              <a:rPr b="0" lang="en-US" sz="2000" spc="-1" strike="noStrike">
                <a:solidFill>
                  <a:srgbClr val="000000"/>
                </a:solidFill>
                <a:latin typeface="Arial"/>
                <a:ea typeface="Arial"/>
              </a:rPr>
              <a:t>between sending and receiving process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flow control: </a:t>
            </a:r>
            <a:r>
              <a:rPr b="0" lang="en-US" sz="2000" spc="-1" strike="noStrike">
                <a:solidFill>
                  <a:srgbClr val="000000"/>
                </a:solidFill>
                <a:latin typeface="Arial"/>
                <a:ea typeface="Arial"/>
              </a:rPr>
              <a:t>sender won’t overwhelm receiver</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congestion control: </a:t>
            </a:r>
            <a:r>
              <a:rPr b="0" lang="en-US" sz="2000" spc="-1" strike="noStrike">
                <a:solidFill>
                  <a:srgbClr val="000000"/>
                </a:solidFill>
                <a:latin typeface="Arial"/>
                <a:ea typeface="Arial"/>
              </a:rPr>
              <a:t>throttle sender when network overloaded</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does not provide: </a:t>
            </a:r>
            <a:r>
              <a:rPr b="0" lang="en-US" sz="2000" spc="-1" strike="noStrike">
                <a:solidFill>
                  <a:srgbClr val="000000"/>
                </a:solidFill>
                <a:latin typeface="Arial"/>
                <a:ea typeface="Arial"/>
              </a:rPr>
              <a:t>timing, minimum throughput guarantee, security</a:t>
            </a:r>
            <a:endParaRPr b="0" lang="en-US" sz="2000" spc="-1" strike="noStrike">
              <a:solidFill>
                <a:srgbClr val="000000"/>
              </a:solidFill>
              <a:latin typeface="Arial"/>
            </a:endParaRPr>
          </a:p>
        </p:txBody>
      </p:sp>
      <p:sp>
        <p:nvSpPr>
          <p:cNvPr id="406" name="TextShape 3"/>
          <p:cNvSpPr txBox="1"/>
          <p:nvPr/>
        </p:nvSpPr>
        <p:spPr>
          <a:xfrm>
            <a:off x="4318200" y="1600200"/>
            <a:ext cx="4161960" cy="116244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connection-oriented:</a:t>
            </a:r>
            <a:r>
              <a:rPr b="0" lang="en-US" sz="2000" spc="-1" strike="noStrike">
                <a:solidFill>
                  <a:srgbClr val="000000"/>
                </a:solidFill>
                <a:latin typeface="Arial"/>
                <a:ea typeface="Arial"/>
              </a:rPr>
              <a:t> setup required between client and server processes</a:t>
            </a:r>
            <a:endParaRPr b="0" lang="en-US" sz="2000" spc="-1" strike="noStrike">
              <a:solidFill>
                <a:srgbClr val="000000"/>
              </a:solidFill>
              <a:latin typeface="Arial"/>
            </a:endParaRPr>
          </a:p>
        </p:txBody>
      </p:sp>
      <p:sp>
        <p:nvSpPr>
          <p:cNvPr id="407" name="TextShape 4"/>
          <p:cNvSpPr txBox="1"/>
          <p:nvPr/>
        </p:nvSpPr>
        <p:spPr>
          <a:xfrm>
            <a:off x="4318200" y="2752920"/>
            <a:ext cx="4471560" cy="2703600"/>
          </a:xfrm>
          <a:prstGeom prst="rect">
            <a:avLst/>
          </a:prstGeom>
          <a:noFill/>
          <a:ln>
            <a:noFill/>
          </a:ln>
        </p:spPr>
        <p:txBody>
          <a:bodyPr tIns="91440" bIns="91440">
            <a:noAutofit/>
          </a:bodyPr>
          <a:p>
            <a:pPr marL="255600" indent="-255240">
              <a:lnSpc>
                <a:spcPct val="100000"/>
              </a:lnSpc>
            </a:pPr>
            <a:r>
              <a:rPr b="1" lang="en-US" sz="2000" spc="-1" strike="noStrike">
                <a:solidFill>
                  <a:srgbClr val="000000"/>
                </a:solidFill>
                <a:latin typeface="Arial"/>
                <a:ea typeface="ＭＳ Ｐゴシック"/>
              </a:rPr>
              <a:t>U</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D</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P service:</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unreliable data transfer </a:t>
            </a:r>
            <a:r>
              <a:rPr b="0" lang="en-US" sz="2000" spc="-1" strike="noStrike">
                <a:solidFill>
                  <a:srgbClr val="000000"/>
                </a:solidFill>
                <a:latin typeface="Arial"/>
                <a:ea typeface="ＭＳ Ｐゴシック"/>
              </a:rPr>
              <a:t>between sending and receiving process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does not provide: </a:t>
            </a:r>
            <a:r>
              <a:rPr b="0" lang="en-US" sz="2000" spc="-1" strike="noStrike">
                <a:solidFill>
                  <a:srgbClr val="000000"/>
                </a:solidFill>
                <a:latin typeface="Arial"/>
                <a:ea typeface="ＭＳ Ｐゴシック"/>
              </a:rPr>
              <a:t>reliability, flow control, congestion control, timing, throughput guarantee, security, or connection setup,</a:t>
            </a:r>
            <a:endParaRPr b="0" lang="en-US" sz="2000" spc="-1" strike="noStrike">
              <a:solidFill>
                <a:srgbClr val="000000"/>
              </a:solidFill>
              <a:latin typeface="Arial"/>
            </a:endParaRPr>
          </a:p>
        </p:txBody>
      </p:sp>
      <p:sp>
        <p:nvSpPr>
          <p:cNvPr id="408" name="TextShape 5"/>
          <p:cNvSpPr txBox="1"/>
          <p:nvPr/>
        </p:nvSpPr>
        <p:spPr>
          <a:xfrm>
            <a:off x="4318200" y="5400360"/>
            <a:ext cx="4545360" cy="550440"/>
          </a:xfrm>
          <a:prstGeom prst="rect">
            <a:avLst/>
          </a:prstGeom>
          <a:noFill/>
          <a:ln>
            <a:noFill/>
          </a:ln>
        </p:spPr>
        <p:txBody>
          <a:bodyPr tIns="91440" bIns="91440">
            <a:noAutofit/>
          </a:bodyPr>
          <a:p>
            <a:pPr marL="255600" indent="-255240">
              <a:lnSpc>
                <a:spcPct val="100000"/>
              </a:lnSpc>
            </a:pPr>
            <a:r>
              <a:rPr b="1" lang="en-US" sz="2000" spc="-1" strike="noStrike">
                <a:solidFill>
                  <a:srgbClr val="000000"/>
                </a:solidFill>
                <a:latin typeface="Arial"/>
                <a:ea typeface="ＭＳ Ｐゴシック"/>
              </a:rPr>
              <a:t>Q: </a:t>
            </a:r>
            <a:r>
              <a:rPr b="0" lang="en-US" sz="2000" spc="-1" strike="noStrike">
                <a:solidFill>
                  <a:srgbClr val="000000"/>
                </a:solidFill>
                <a:latin typeface="Arial"/>
                <a:ea typeface="ＭＳ Ｐゴシック"/>
              </a:rPr>
              <a:t>why bother? Why is there a U</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TextShape 1"/>
          <p:cNvSpPr txBox="1"/>
          <p:nvPr/>
        </p:nvSpPr>
        <p:spPr>
          <a:xfrm>
            <a:off x="457200" y="-1548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Internet Apps: Application, Transport Protocols</a:t>
            </a:r>
            <a:endParaRPr b="0" lang="en-US" sz="3400" spc="-1" strike="noStrike">
              <a:solidFill>
                <a:srgbClr val="000000"/>
              </a:solidFill>
              <a:latin typeface="Arial"/>
            </a:endParaRPr>
          </a:p>
        </p:txBody>
      </p:sp>
      <p:graphicFrame>
        <p:nvGraphicFramePr>
          <p:cNvPr id="410" name="Table 2"/>
          <p:cNvGraphicFramePr/>
          <p:nvPr/>
        </p:nvGraphicFramePr>
        <p:xfrm>
          <a:off x="675000" y="2071440"/>
          <a:ext cx="7880760" cy="2595600"/>
        </p:xfrm>
        <a:graphic>
          <a:graphicData uri="http://schemas.openxmlformats.org/drawingml/2006/table">
            <a:tbl>
              <a:tblPr/>
              <a:tblGrid>
                <a:gridCol w="2626920"/>
                <a:gridCol w="2617200"/>
                <a:gridCol w="2636640"/>
              </a:tblGrid>
              <a:tr h="640440">
                <a:tc>
                  <a:txBody>
                    <a:bodyPr>
                      <a:noAutofit/>
                    </a:bodyPr>
                    <a:p>
                      <a:pPr>
                        <a:lnSpc>
                          <a:spcPct val="100000"/>
                        </a:lnSpc>
                      </a:pPr>
                      <a:r>
                        <a:rPr b="1" lang="en-US" sz="1800" spc="-1" strike="noStrike">
                          <a:solidFill>
                            <a:srgbClr val="000000"/>
                          </a:solidFill>
                          <a:latin typeface="Arial"/>
                          <a:ea typeface="Arial"/>
                        </a:rPr>
                        <a:t>Application</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1" lang="en-US" sz="1800" spc="-1" strike="noStrike">
                          <a:solidFill>
                            <a:srgbClr val="000000"/>
                          </a:solidFill>
                          <a:latin typeface="Arial"/>
                          <a:ea typeface="Arial"/>
                        </a:rPr>
                        <a:t>Application layer protocol</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1" lang="en-US" sz="1800" spc="-1" strike="noStrike">
                          <a:solidFill>
                            <a:srgbClr val="000000"/>
                          </a:solidFill>
                          <a:latin typeface="Arial"/>
                          <a:ea typeface="Arial"/>
                        </a:rPr>
                        <a:t>Underlying transport protocol</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66120">
                <a:tc>
                  <a:txBody>
                    <a:bodyPr>
                      <a:noAutofit/>
                    </a:bodyPr>
                    <a:p>
                      <a:pPr>
                        <a:lnSpc>
                          <a:spcPct val="100000"/>
                        </a:lnSpc>
                      </a:pPr>
                      <a:r>
                        <a:rPr b="0" lang="en-US" sz="1800" spc="-1" strike="noStrike">
                          <a:solidFill>
                            <a:srgbClr val="000000"/>
                          </a:solidFill>
                          <a:latin typeface="Arial"/>
                          <a:ea typeface="Arial"/>
                        </a:rPr>
                        <a:t>e-mail</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S</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M</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F</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 2821]</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66120">
                <a:tc>
                  <a:txBody>
                    <a:bodyPr>
                      <a:noAutofit/>
                    </a:bodyPr>
                    <a:p>
                      <a:pPr>
                        <a:lnSpc>
                          <a:spcPct val="100000"/>
                        </a:lnSpc>
                      </a:pPr>
                      <a:r>
                        <a:rPr b="0" lang="en-US" sz="1800" spc="-1" strike="noStrike">
                          <a:solidFill>
                            <a:srgbClr val="000000"/>
                          </a:solidFill>
                          <a:latin typeface="Arial"/>
                          <a:ea typeface="Arial"/>
                        </a:rPr>
                        <a:t>remote terminal access</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Telnet [R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F</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 854]</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66120">
                <a:tc>
                  <a:txBody>
                    <a:bodyPr>
                      <a:noAutofit/>
                    </a:bodyPr>
                    <a:p>
                      <a:pPr>
                        <a:lnSpc>
                          <a:spcPct val="100000"/>
                        </a:lnSpc>
                      </a:pPr>
                      <a:r>
                        <a:rPr b="0" lang="en-US" sz="1800" spc="-1" strike="noStrike">
                          <a:solidFill>
                            <a:srgbClr val="000000"/>
                          </a:solidFill>
                          <a:latin typeface="Arial"/>
                          <a:ea typeface="Arial"/>
                        </a:rPr>
                        <a:t>Web</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H</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F</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 2616]</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66120">
                <a:tc>
                  <a:txBody>
                    <a:bodyPr>
                      <a:noAutofit/>
                    </a:bodyPr>
                    <a:p>
                      <a:pPr>
                        <a:lnSpc>
                          <a:spcPct val="100000"/>
                        </a:lnSpc>
                      </a:pPr>
                      <a:r>
                        <a:rPr b="0" lang="en-US" sz="1800" spc="-1" strike="noStrike">
                          <a:solidFill>
                            <a:srgbClr val="000000"/>
                          </a:solidFill>
                          <a:latin typeface="Arial"/>
                          <a:ea typeface="Arial"/>
                        </a:rPr>
                        <a:t>file transfer</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F</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F</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 959]</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40440">
                <a:tc>
                  <a:txBody>
                    <a:bodyPr>
                      <a:noAutofit/>
                    </a:bodyPr>
                    <a:p>
                      <a:pPr>
                        <a:lnSpc>
                          <a:spcPct val="100000"/>
                        </a:lnSpc>
                      </a:pPr>
                      <a:r>
                        <a:rPr b="0" lang="en-US" sz="1800" spc="-1" strike="noStrike">
                          <a:solidFill>
                            <a:srgbClr val="000000"/>
                          </a:solidFill>
                          <a:latin typeface="Arial"/>
                          <a:ea typeface="Arial"/>
                        </a:rPr>
                        <a:t>streaming multimedia</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H</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(e.g., YouTube), 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F</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 1889]</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or U</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D</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640440">
                <a:tc>
                  <a:txBody>
                    <a:bodyPr>
                      <a:noAutofit/>
                    </a:bodyPr>
                    <a:p>
                      <a:pPr>
                        <a:lnSpc>
                          <a:spcPct val="100000"/>
                        </a:lnSpc>
                      </a:pPr>
                      <a:r>
                        <a:rPr b="0" lang="en-US" sz="1800" spc="-1" strike="noStrike">
                          <a:solidFill>
                            <a:srgbClr val="000000"/>
                          </a:solidFill>
                          <a:latin typeface="Arial"/>
                          <a:ea typeface="Arial"/>
                        </a:rPr>
                        <a:t>Internet telephony</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S</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I</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proprietary</a:t>
                      </a:r>
                      <a:endParaRPr b="0" lang="en-US" sz="1800" spc="-1" strike="noStrike">
                        <a:latin typeface="Arial"/>
                      </a:endParaRPr>
                    </a:p>
                    <a:p>
                      <a:pPr>
                        <a:lnSpc>
                          <a:spcPct val="100000"/>
                        </a:lnSpc>
                      </a:pPr>
                      <a:r>
                        <a:rPr b="0" lang="en-US" sz="1800" spc="-1" strike="noStrike">
                          <a:solidFill>
                            <a:srgbClr val="000000"/>
                          </a:solidFill>
                          <a:latin typeface="Arial"/>
                          <a:ea typeface="Arial"/>
                        </a:rPr>
                        <a:t>(e.g., Skype)</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100000"/>
                        </a:lnSpc>
                      </a:pP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or U</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D</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a:t>
                      </a:r>
                      <a:endParaRPr b="0" lang="en-US"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Securing 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C</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P</a:t>
            </a:r>
            <a:endParaRPr b="0" lang="en-US" sz="3400" spc="-1" strike="noStrike">
              <a:solidFill>
                <a:srgbClr val="000000"/>
              </a:solidFill>
              <a:latin typeface="Arial"/>
            </a:endParaRPr>
          </a:p>
        </p:txBody>
      </p:sp>
      <p:sp>
        <p:nvSpPr>
          <p:cNvPr id="412" name="TextShape 2"/>
          <p:cNvSpPr txBox="1"/>
          <p:nvPr/>
        </p:nvSpPr>
        <p:spPr>
          <a:xfrm>
            <a:off x="457200" y="1600200"/>
            <a:ext cx="3568680" cy="2057040"/>
          </a:xfrm>
          <a:prstGeom prst="rect">
            <a:avLst/>
          </a:prstGeom>
          <a:noFill/>
          <a:ln>
            <a:noFill/>
          </a:ln>
        </p:spPr>
        <p:txBody>
          <a:bodyPr tIns="91440" bIns="91440">
            <a:noAutofit/>
          </a:bodyPr>
          <a:p>
            <a:pPr marL="255600" indent="-255240">
              <a:lnSpc>
                <a:spcPct val="100000"/>
              </a:lnSpc>
              <a:spcBef>
                <a:spcPts val="1500"/>
              </a:spcBef>
            </a:pPr>
            <a:r>
              <a:rPr b="1" lang="en-US" sz="2000" spc="-1" strike="noStrike">
                <a:solidFill>
                  <a:srgbClr val="000000"/>
                </a:solidFill>
                <a:latin typeface="Arial"/>
                <a:ea typeface="ＭＳ Ｐゴシック"/>
              </a:rPr>
              <a:t>T</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C</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P &amp; U</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D</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P</a:t>
            </a:r>
            <a:r>
              <a:rPr b="0" lang="en-US" sz="2000" spc="-1" strike="noStrike">
                <a:solidFill>
                  <a:srgbClr val="000000"/>
                </a:solidFill>
                <a:latin typeface="Arial"/>
                <a:ea typeface="ＭＳ Ｐゴシック"/>
              </a:rPr>
              <a:t> </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no encryption</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cleartext passwds sent into socket traverse Internet in cleartext</a:t>
            </a:r>
            <a:endParaRPr b="0" lang="en-US" sz="2000" spc="-1" strike="noStrike">
              <a:solidFill>
                <a:srgbClr val="000000"/>
              </a:solidFill>
              <a:latin typeface="Arial"/>
            </a:endParaRPr>
          </a:p>
        </p:txBody>
      </p:sp>
      <p:sp>
        <p:nvSpPr>
          <p:cNvPr id="413" name="TextShape 3"/>
          <p:cNvSpPr txBox="1"/>
          <p:nvPr/>
        </p:nvSpPr>
        <p:spPr>
          <a:xfrm>
            <a:off x="457200" y="3679200"/>
            <a:ext cx="3568680" cy="2308320"/>
          </a:xfrm>
          <a:prstGeom prst="rect">
            <a:avLst/>
          </a:prstGeom>
          <a:noFill/>
          <a:ln>
            <a:noFill/>
          </a:ln>
        </p:spPr>
        <p:txBody>
          <a:bodyPr tIns="91440" bIns="91440">
            <a:noAutofit/>
          </a:bodyPr>
          <a:p>
            <a:pPr>
              <a:lnSpc>
                <a:spcPct val="100000"/>
              </a:lnSpc>
            </a:pPr>
            <a:r>
              <a:rPr b="1" lang="en-US" sz="2000" spc="-1" strike="noStrike">
                <a:solidFill>
                  <a:srgbClr val="000000"/>
                </a:solidFill>
                <a:latin typeface="Arial"/>
                <a:ea typeface="ＭＳ Ｐゴシック"/>
              </a:rPr>
              <a:t>S</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S</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L</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provides encrypted 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C</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 connection</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data integrity</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end-point authentication</a:t>
            </a:r>
            <a:endParaRPr b="0" lang="en-US" sz="2000" spc="-1" strike="noStrike">
              <a:solidFill>
                <a:srgbClr val="000000"/>
              </a:solidFill>
              <a:latin typeface="Arial"/>
            </a:endParaRPr>
          </a:p>
        </p:txBody>
      </p:sp>
      <p:sp>
        <p:nvSpPr>
          <p:cNvPr id="414" name="TextShape 4"/>
          <p:cNvSpPr txBox="1"/>
          <p:nvPr/>
        </p:nvSpPr>
        <p:spPr>
          <a:xfrm>
            <a:off x="4394880" y="1582920"/>
            <a:ext cx="4291560" cy="1336680"/>
          </a:xfrm>
          <a:prstGeom prst="rect">
            <a:avLst/>
          </a:prstGeom>
          <a:noFill/>
          <a:ln>
            <a:noFill/>
          </a:ln>
        </p:spPr>
        <p:txBody>
          <a:bodyPr tIns="91440" bIns="91440">
            <a:noAutofit/>
          </a:bodyPr>
          <a:p>
            <a:pPr marL="255600" indent="-255240">
              <a:lnSpc>
                <a:spcPct val="100000"/>
              </a:lnSpc>
            </a:pPr>
            <a:r>
              <a:rPr b="1" lang="en-US" sz="2000" spc="-1" strike="noStrike">
                <a:solidFill>
                  <a:srgbClr val="000000"/>
                </a:solidFill>
                <a:latin typeface="Arial"/>
                <a:ea typeface="Arial"/>
              </a:rPr>
              <a:t>S</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S</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L is at app layer</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apps use S</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L libraries, that “talk” to 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a:t>
            </a:r>
            <a:endParaRPr b="0" lang="en-US" sz="2000" spc="-1" strike="noStrike">
              <a:solidFill>
                <a:srgbClr val="000000"/>
              </a:solidFill>
              <a:latin typeface="Arial"/>
            </a:endParaRPr>
          </a:p>
        </p:txBody>
      </p:sp>
      <p:sp>
        <p:nvSpPr>
          <p:cNvPr id="415" name="TextShape 5"/>
          <p:cNvSpPr txBox="1"/>
          <p:nvPr/>
        </p:nvSpPr>
        <p:spPr>
          <a:xfrm>
            <a:off x="4394880" y="2920320"/>
            <a:ext cx="4291560" cy="2126520"/>
          </a:xfrm>
          <a:prstGeom prst="rect">
            <a:avLst/>
          </a:prstGeom>
          <a:noFill/>
          <a:ln>
            <a:noFill/>
          </a:ln>
        </p:spPr>
        <p:txBody>
          <a:bodyPr tIns="91440" bIns="91440">
            <a:noAutofit/>
          </a:bodyPr>
          <a:p>
            <a:pPr marL="255600" indent="-255240">
              <a:lnSpc>
                <a:spcPct val="100000"/>
              </a:lnSpc>
            </a:pPr>
            <a:r>
              <a:rPr b="1" lang="en-US" sz="2000" spc="-1" strike="noStrike">
                <a:solidFill>
                  <a:srgbClr val="000000"/>
                </a:solidFill>
                <a:latin typeface="Arial"/>
                <a:ea typeface="Arial"/>
              </a:rPr>
              <a:t>S</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S</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L socket A P I</a:t>
            </a:r>
            <a:endParaRPr b="0" lang="en-US" sz="2000" spc="-1" strike="noStrike">
              <a:solidFill>
                <a:srgbClr val="000000"/>
              </a:solidFill>
              <a:latin typeface="Arial"/>
            </a:endParaRPr>
          </a:p>
          <a:p>
            <a:pPr lvl="1"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cleartext passwords sent into socket traverse Internet encrypted</a:t>
            </a:r>
            <a:endParaRPr b="0" lang="en-US" sz="2000" spc="-1" strike="noStrike">
              <a:solidFill>
                <a:srgbClr val="000000"/>
              </a:solidFill>
              <a:latin typeface="Arial"/>
            </a:endParaRPr>
          </a:p>
          <a:p>
            <a:pPr lvl="1"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see Chapter 8</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Learning Objectives </a:t>
            </a:r>
            <a:r>
              <a:rPr b="0" lang="en-US" sz="2000" spc="-1" strike="noStrike">
                <a:solidFill>
                  <a:srgbClr val="3399b5"/>
                </a:solidFill>
                <a:latin typeface="Times New Roman"/>
                <a:ea typeface="MS PGothic"/>
              </a:rPr>
              <a:t>(2 of 7)</a:t>
            </a:r>
            <a:endParaRPr b="0" lang="en-US" sz="2000" spc="-1" strike="noStrike">
              <a:solidFill>
                <a:srgbClr val="000000"/>
              </a:solidFill>
              <a:latin typeface="Arial"/>
            </a:endParaRPr>
          </a:p>
        </p:txBody>
      </p:sp>
      <p:sp>
        <p:nvSpPr>
          <p:cNvPr id="417"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7fa3"/>
                </a:solidFill>
                <a:latin typeface="Arial"/>
                <a:ea typeface="ＭＳ Ｐゴシック"/>
              </a:rPr>
              <a:t>2.1</a:t>
            </a:r>
            <a:r>
              <a:rPr b="1"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Principles of network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2.2 </a:t>
            </a:r>
            <a:r>
              <a:rPr b="1" lang="en-US" sz="2400" spc="-1" strike="noStrike">
                <a:solidFill>
                  <a:srgbClr val="000000"/>
                </a:solidFill>
                <a:latin typeface="Arial"/>
                <a:ea typeface="ＭＳ Ｐゴシック"/>
              </a:rPr>
              <a:t>Web and H</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T</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T</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2.3</a:t>
            </a:r>
            <a:r>
              <a:rPr b="0" lang="en-US" sz="2400" spc="-1" strike="noStrike">
                <a:solidFill>
                  <a:srgbClr val="000000"/>
                </a:solidFill>
                <a:latin typeface="Arial"/>
                <a:ea typeface="ＭＳ Ｐゴシック"/>
              </a:rPr>
              <a:t> electronic mail</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P3,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2.4</a:t>
            </a:r>
            <a:r>
              <a:rPr b="0" lang="en-US" sz="2400" spc="-1" strike="noStrike">
                <a:solidFill>
                  <a:srgbClr val="000000"/>
                </a:solidFill>
                <a:latin typeface="Arial"/>
                <a:ea typeface="ＭＳ Ｐゴシック"/>
              </a:rPr>
              <a:t>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2.5</a:t>
            </a:r>
            <a:r>
              <a:rPr b="0" lang="en-US" sz="2400" spc="-1" strike="noStrike">
                <a:solidFill>
                  <a:srgbClr val="000000"/>
                </a:solidFill>
                <a:latin typeface="Arial"/>
                <a:ea typeface="Arial"/>
              </a:rPr>
              <a:t> 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2</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2.6</a:t>
            </a:r>
            <a:r>
              <a:rPr b="0" lang="en-US" sz="2400" spc="-1" strike="noStrike">
                <a:solidFill>
                  <a:srgbClr val="000000"/>
                </a:solidFill>
                <a:latin typeface="Arial"/>
                <a:ea typeface="Arial"/>
              </a:rPr>
              <a:t> video streaming and content distribution networks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2.7</a:t>
            </a:r>
            <a:r>
              <a:rPr b="0" lang="en-US" sz="2400" spc="-1" strike="noStrike">
                <a:solidFill>
                  <a:srgbClr val="000000"/>
                </a:solidFill>
                <a:latin typeface="Arial"/>
                <a:ea typeface="Arial"/>
              </a:rPr>
              <a:t> socket programming with U</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and 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TextShape 1"/>
          <p:cNvSpPr txBox="1"/>
          <p:nvPr/>
        </p:nvSpPr>
        <p:spPr>
          <a:xfrm>
            <a:off x="457200" y="-1548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Web and H</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P</a:t>
            </a:r>
            <a:endParaRPr b="0" lang="en-US" sz="3400" spc="-1" strike="noStrike">
              <a:solidFill>
                <a:srgbClr val="000000"/>
              </a:solidFill>
              <a:latin typeface="Arial"/>
            </a:endParaRPr>
          </a:p>
        </p:txBody>
      </p:sp>
      <p:sp>
        <p:nvSpPr>
          <p:cNvPr id="419" name="TextShape 2"/>
          <p:cNvSpPr txBox="1"/>
          <p:nvPr/>
        </p:nvSpPr>
        <p:spPr>
          <a:xfrm>
            <a:off x="457200" y="1600200"/>
            <a:ext cx="8229240" cy="4070160"/>
          </a:xfrm>
          <a:prstGeom prst="rect">
            <a:avLst/>
          </a:prstGeom>
          <a:noFill/>
          <a:ln>
            <a:noFill/>
          </a:ln>
        </p:spPr>
        <p:txBody>
          <a:bodyPr tIns="91440" bIns="91440">
            <a:noAutofit/>
          </a:bodyPr>
          <a:p>
            <a:pPr>
              <a:lnSpc>
                <a:spcPct val="85000"/>
              </a:lnSpc>
              <a:spcBef>
                <a:spcPts val="479"/>
              </a:spcBef>
            </a:pPr>
            <a:r>
              <a:rPr b="1" lang="en-US" sz="2400" spc="-1" strike="noStrike">
                <a:solidFill>
                  <a:srgbClr val="000000"/>
                </a:solidFill>
                <a:latin typeface="Arial (Body)"/>
                <a:ea typeface="MS PGothic"/>
              </a:rPr>
              <a:t>First, a review…</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400" spc="-1" strike="noStrike">
                <a:solidFill>
                  <a:srgbClr val="000000"/>
                </a:solidFill>
                <a:latin typeface="Arial (Body)"/>
                <a:ea typeface="MS PGothic"/>
              </a:rPr>
              <a:t>web page</a:t>
            </a:r>
            <a:r>
              <a:rPr b="0" lang="en-US" sz="2400" spc="-1" strike="noStrike">
                <a:solidFill>
                  <a:srgbClr val="000000"/>
                </a:solidFill>
                <a:latin typeface="Arial (Body)"/>
                <a:ea typeface="MS PGothic"/>
              </a:rPr>
              <a:t> consists of </a:t>
            </a:r>
            <a:r>
              <a:rPr b="1" lang="en-US" sz="2400" spc="-1" strike="noStrike">
                <a:solidFill>
                  <a:srgbClr val="000000"/>
                </a:solidFill>
                <a:latin typeface="Arial (Body)"/>
                <a:ea typeface="MS PGothic"/>
              </a:rPr>
              <a:t>objects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object can be H</a:t>
            </a:r>
            <a:r>
              <a:rPr b="0" lang="en-US" sz="100" spc="-1" strike="noStrike">
                <a:solidFill>
                  <a:srgbClr val="000000"/>
                </a:solidFill>
                <a:latin typeface="Arial (Body)"/>
                <a:ea typeface="MS PGothic"/>
              </a:rPr>
              <a:t> </a:t>
            </a:r>
            <a:r>
              <a:rPr b="0" lang="en-US" sz="24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2400" spc="-1" strike="noStrike">
                <a:solidFill>
                  <a:srgbClr val="000000"/>
                </a:solidFill>
                <a:latin typeface="Arial (Body)"/>
                <a:ea typeface="MS PGothic"/>
              </a:rPr>
              <a:t>M</a:t>
            </a:r>
            <a:r>
              <a:rPr b="0" lang="en-US" sz="100" spc="-1" strike="noStrike">
                <a:solidFill>
                  <a:srgbClr val="000000"/>
                </a:solidFill>
                <a:latin typeface="Arial (Body)"/>
                <a:ea typeface="MS PGothic"/>
              </a:rPr>
              <a:t> </a:t>
            </a:r>
            <a:r>
              <a:rPr b="0" lang="en-US" sz="2400" spc="-1" strike="noStrike">
                <a:solidFill>
                  <a:srgbClr val="000000"/>
                </a:solidFill>
                <a:latin typeface="Arial (Body)"/>
                <a:ea typeface="MS PGothic"/>
              </a:rPr>
              <a:t>L file, J</a:t>
            </a:r>
            <a:r>
              <a:rPr b="0" lang="en-US" sz="100" spc="-1" strike="noStrike">
                <a:solidFill>
                  <a:srgbClr val="000000"/>
                </a:solidFill>
                <a:latin typeface="Arial (Body)"/>
                <a:ea typeface="MS PGothic"/>
              </a:rPr>
              <a:t> </a:t>
            </a:r>
            <a:r>
              <a:rPr b="0" lang="en-US" sz="2400" spc="-1" strike="noStrike">
                <a:solidFill>
                  <a:srgbClr val="000000"/>
                </a:solidFill>
                <a:latin typeface="Arial (Body)"/>
                <a:ea typeface="MS PGothic"/>
              </a:rPr>
              <a:t>P</a:t>
            </a:r>
            <a:r>
              <a:rPr b="0" lang="en-US" sz="100" spc="-1" strike="noStrike">
                <a:solidFill>
                  <a:srgbClr val="000000"/>
                </a:solidFill>
                <a:latin typeface="Arial (Body)"/>
                <a:ea typeface="MS PGothic"/>
              </a:rPr>
              <a:t> </a:t>
            </a:r>
            <a:r>
              <a:rPr b="0" lang="en-US" sz="2400" spc="-1" strike="noStrike">
                <a:solidFill>
                  <a:srgbClr val="000000"/>
                </a:solidFill>
                <a:latin typeface="Arial (Body)"/>
                <a:ea typeface="MS PGothic"/>
              </a:rPr>
              <a:t>E</a:t>
            </a:r>
            <a:r>
              <a:rPr b="0" lang="en-US" sz="100" spc="-1" strike="noStrike">
                <a:solidFill>
                  <a:srgbClr val="000000"/>
                </a:solidFill>
                <a:latin typeface="Arial (Body)"/>
                <a:ea typeface="MS PGothic"/>
              </a:rPr>
              <a:t> </a:t>
            </a:r>
            <a:r>
              <a:rPr b="0" lang="en-US" sz="2400" spc="-1" strike="noStrike">
                <a:solidFill>
                  <a:srgbClr val="000000"/>
                </a:solidFill>
                <a:latin typeface="Arial (Body)"/>
                <a:ea typeface="MS PGothic"/>
              </a:rPr>
              <a:t>G image, Java applet, audio file,…</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web page consists of </a:t>
            </a:r>
            <a:r>
              <a:rPr b="1" lang="en-US" sz="2400" spc="-1" strike="noStrike">
                <a:solidFill>
                  <a:srgbClr val="000000"/>
                </a:solidFill>
                <a:latin typeface="Arial (Body)"/>
                <a:ea typeface="MS PGothic"/>
              </a:rPr>
              <a:t>base H</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T</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M</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L</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file</a:t>
            </a:r>
            <a:r>
              <a:rPr b="0" i="1" lang="en-US" sz="2400" spc="-1" strike="noStrike">
                <a:solidFill>
                  <a:srgbClr val="000000"/>
                </a:solidFill>
                <a:latin typeface="Arial (Body)"/>
                <a:ea typeface="MS PGothic"/>
              </a:rPr>
              <a:t> </a:t>
            </a:r>
            <a:r>
              <a:rPr b="0" lang="en-US" sz="2400" spc="-1" strike="noStrike">
                <a:solidFill>
                  <a:srgbClr val="000000"/>
                </a:solidFill>
                <a:latin typeface="Arial (Body)"/>
                <a:ea typeface="MS PGothic"/>
              </a:rPr>
              <a:t>which includes </a:t>
            </a:r>
            <a:r>
              <a:rPr b="1" lang="en-US" sz="2400" spc="-1" strike="noStrike">
                <a:solidFill>
                  <a:srgbClr val="000000"/>
                </a:solidFill>
                <a:latin typeface="Arial (Body)"/>
                <a:ea typeface="MS PGothic"/>
              </a:rPr>
              <a:t>several referenced objects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each object is addressable by a </a:t>
            </a:r>
            <a:r>
              <a:rPr b="1" lang="en-US" sz="2400" spc="-1" strike="noStrike">
                <a:solidFill>
                  <a:srgbClr val="000000"/>
                </a:solidFill>
                <a:latin typeface="Arial (Body)"/>
                <a:ea typeface="MS PGothic"/>
              </a:rPr>
              <a:t>U</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R</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L, </a:t>
            </a:r>
            <a:r>
              <a:rPr b="0" lang="en-US" sz="2400" spc="-1" strike="noStrike">
                <a:solidFill>
                  <a:srgbClr val="000000"/>
                </a:solidFill>
                <a:latin typeface="Arial (Body)"/>
                <a:ea typeface="MS PGothic"/>
              </a:rPr>
              <a:t>e.g.,</a:t>
            </a:r>
            <a:endParaRPr b="0" lang="en-US" sz="2400" spc="-1" strike="noStrike">
              <a:solidFill>
                <a:srgbClr val="000000"/>
              </a:solidFill>
              <a:latin typeface="Arial"/>
            </a:endParaRPr>
          </a:p>
        </p:txBody>
      </p:sp>
      <p:pic>
        <p:nvPicPr>
          <p:cNvPr id="420" name="Picture 1" descr="A web address has 2 parts. 1, host name. w w w dot some school dot e d u forward slash. 2, path name. some D e p t forward slash p i c dot g i f."/>
          <p:cNvPicPr/>
          <p:nvPr/>
        </p:nvPicPr>
        <p:blipFill>
          <a:blip r:embed="rId1"/>
          <a:stretch/>
        </p:blipFill>
        <p:spPr>
          <a:xfrm>
            <a:off x="1707840" y="5163480"/>
            <a:ext cx="5727600" cy="110844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Learning Objectives </a:t>
            </a:r>
            <a:r>
              <a:rPr b="0" lang="en-US" sz="2000" spc="-1" strike="noStrike">
                <a:solidFill>
                  <a:srgbClr val="3399b5"/>
                </a:solidFill>
                <a:latin typeface="Times New Roman"/>
                <a:ea typeface="MS PGothic"/>
              </a:rPr>
              <a:t>(1 of 7)</a:t>
            </a:r>
            <a:endParaRPr b="0" lang="en-US" sz="2000" spc="-1" strike="noStrike">
              <a:solidFill>
                <a:srgbClr val="000000"/>
              </a:solidFill>
              <a:latin typeface="Arial"/>
            </a:endParaRPr>
          </a:p>
        </p:txBody>
      </p:sp>
      <p:sp>
        <p:nvSpPr>
          <p:cNvPr id="364"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7fa3"/>
                </a:solidFill>
                <a:latin typeface="Arial"/>
                <a:ea typeface="ＭＳ Ｐゴシック"/>
              </a:rPr>
              <a:t>2.1</a:t>
            </a:r>
            <a:r>
              <a:rPr b="1" lang="en-US" sz="2400" spc="-1" strike="noStrike">
                <a:solidFill>
                  <a:srgbClr val="000000"/>
                </a:solidFill>
                <a:latin typeface="Arial"/>
                <a:ea typeface="ＭＳ Ｐゴシック"/>
              </a:rPr>
              <a:t> Principles of network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2.2 </a:t>
            </a:r>
            <a:r>
              <a:rPr b="0" lang="en-US" sz="2400" spc="-1" strike="noStrike">
                <a:solidFill>
                  <a:srgbClr val="000000"/>
                </a:solidFill>
                <a:latin typeface="Arial"/>
                <a:ea typeface="ＭＳ Ｐゴシック"/>
              </a:rPr>
              <a:t>Web and H</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2.3</a:t>
            </a:r>
            <a:r>
              <a:rPr b="0" lang="en-US" sz="2400" spc="-1" strike="noStrike">
                <a:solidFill>
                  <a:srgbClr val="000000"/>
                </a:solidFill>
                <a:latin typeface="Arial"/>
                <a:ea typeface="ＭＳ Ｐゴシック"/>
              </a:rPr>
              <a:t> electronic mail</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P3,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2.4</a:t>
            </a:r>
            <a:r>
              <a:rPr b="0" lang="en-US" sz="2400" spc="-1" strike="noStrike">
                <a:solidFill>
                  <a:srgbClr val="000000"/>
                </a:solidFill>
                <a:latin typeface="Arial"/>
                <a:ea typeface="ＭＳ Ｐゴシック"/>
              </a:rPr>
              <a:t>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2.5</a:t>
            </a:r>
            <a:r>
              <a:rPr b="0" lang="en-US" sz="2400" spc="-1" strike="noStrike">
                <a:solidFill>
                  <a:srgbClr val="000000"/>
                </a:solidFill>
                <a:latin typeface="Arial"/>
                <a:ea typeface="Arial"/>
              </a:rPr>
              <a:t> 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2</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2.6</a:t>
            </a:r>
            <a:r>
              <a:rPr b="0" lang="en-US" sz="2400" spc="-1" strike="noStrike">
                <a:solidFill>
                  <a:srgbClr val="000000"/>
                </a:solidFill>
                <a:latin typeface="Arial"/>
                <a:ea typeface="Arial"/>
              </a:rPr>
              <a:t> video streaming and content distribution networks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2.7</a:t>
            </a:r>
            <a:r>
              <a:rPr b="0" lang="en-US" sz="2400" spc="-1" strike="noStrike">
                <a:solidFill>
                  <a:srgbClr val="000000"/>
                </a:solidFill>
                <a:latin typeface="Arial"/>
                <a:ea typeface="Arial"/>
              </a:rPr>
              <a:t> socket programming with U</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and 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H</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P Overview </a:t>
            </a:r>
            <a:r>
              <a:rPr b="0" lang="en-US" sz="2000" spc="-1" strike="noStrike">
                <a:solidFill>
                  <a:srgbClr val="007fa3"/>
                </a:solidFill>
                <a:latin typeface="Times New Roman"/>
                <a:ea typeface="MS PGothic"/>
              </a:rPr>
              <a:t>(1 of 2)</a:t>
            </a:r>
            <a:endParaRPr b="0" lang="en-US" sz="2000" spc="-1" strike="noStrike">
              <a:solidFill>
                <a:srgbClr val="000000"/>
              </a:solidFill>
              <a:latin typeface="Arial"/>
            </a:endParaRPr>
          </a:p>
        </p:txBody>
      </p:sp>
      <p:sp>
        <p:nvSpPr>
          <p:cNvPr id="422" name="TextShape 2"/>
          <p:cNvSpPr txBox="1"/>
          <p:nvPr/>
        </p:nvSpPr>
        <p:spPr>
          <a:xfrm>
            <a:off x="457200" y="1600200"/>
            <a:ext cx="3952440" cy="4525560"/>
          </a:xfrm>
          <a:prstGeom prst="rect">
            <a:avLst/>
          </a:prstGeom>
          <a:noFill/>
          <a:ln>
            <a:noFill/>
          </a:ln>
        </p:spPr>
        <p:txBody>
          <a:bodyPr tIns="91440" bIns="91440">
            <a:noAutofit/>
          </a:bodyPr>
          <a:p>
            <a:pPr>
              <a:lnSpc>
                <a:spcPct val="75000"/>
              </a:lnSpc>
              <a:spcBef>
                <a:spcPts val="1500"/>
              </a:spcBef>
            </a:pPr>
            <a:r>
              <a:rPr b="1" lang="en-US" sz="2000" spc="-1" strike="noStrike">
                <a:solidFill>
                  <a:srgbClr val="000000"/>
                </a:solidFill>
                <a:latin typeface="Arial"/>
                <a:ea typeface="Arial"/>
              </a:rPr>
              <a:t>H</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P: hypertext transfer protocol</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Web’s application layer protocol</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client/server model</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Arial"/>
                <a:ea typeface="Arial"/>
              </a:rPr>
              <a:t>client:</a:t>
            </a:r>
            <a:r>
              <a:rPr b="0" lang="en-US" sz="2000" spc="-1" strike="noStrike">
                <a:solidFill>
                  <a:srgbClr val="000000"/>
                </a:solidFill>
                <a:latin typeface="Arial"/>
                <a:ea typeface="Arial"/>
              </a:rPr>
              <a:t> browser that requests, receives, (using H</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protocol) and “displays” Web objects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Arial"/>
                <a:ea typeface="Arial"/>
              </a:rPr>
              <a:t>server:</a:t>
            </a:r>
            <a:r>
              <a:rPr b="0" lang="en-US" sz="2000" spc="-1" strike="noStrike">
                <a:solidFill>
                  <a:srgbClr val="000000"/>
                </a:solidFill>
                <a:latin typeface="Arial"/>
                <a:ea typeface="Arial"/>
              </a:rPr>
              <a:t> Web server sends (using H</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protocol) objects in response to requests</a:t>
            </a:r>
            <a:endParaRPr b="0" lang="en-US" sz="2000" spc="-1" strike="noStrike">
              <a:solidFill>
                <a:srgbClr val="000000"/>
              </a:solidFill>
              <a:latin typeface="Arial"/>
            </a:endParaRPr>
          </a:p>
        </p:txBody>
      </p:sp>
      <p:pic>
        <p:nvPicPr>
          <p:cNvPr id="423" name="Picture 4" descr="A server running Apache web server connects with a P C running internet explorer and an Android smartphone running Google Chrome. Each device sends an H T T P request to the server, and receives an H T T P response from the server."/>
          <p:cNvPicPr/>
          <p:nvPr/>
        </p:nvPicPr>
        <p:blipFill>
          <a:blip r:embed="rId1"/>
          <a:stretch/>
        </p:blipFill>
        <p:spPr>
          <a:xfrm>
            <a:off x="5066280" y="2102760"/>
            <a:ext cx="3346200" cy="340272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H</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P Overview </a:t>
            </a:r>
            <a:r>
              <a:rPr b="0" lang="en-US" sz="2000" spc="-1" strike="noStrike">
                <a:solidFill>
                  <a:srgbClr val="007fa3"/>
                </a:solidFill>
                <a:latin typeface="Times New Roman"/>
                <a:ea typeface="MS PGothic"/>
              </a:rPr>
              <a:t>(2 of 2)</a:t>
            </a:r>
            <a:endParaRPr b="0" lang="en-US" sz="2000" spc="-1" strike="noStrike">
              <a:solidFill>
                <a:srgbClr val="000000"/>
              </a:solidFill>
              <a:latin typeface="Arial"/>
            </a:endParaRPr>
          </a:p>
        </p:txBody>
      </p:sp>
      <p:sp>
        <p:nvSpPr>
          <p:cNvPr id="425" name="TextShape 2"/>
          <p:cNvSpPr txBox="1"/>
          <p:nvPr/>
        </p:nvSpPr>
        <p:spPr>
          <a:xfrm>
            <a:off x="457200" y="1600200"/>
            <a:ext cx="3937320" cy="449064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ＭＳ Ｐゴシック"/>
              </a:rPr>
              <a:t>uses T</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C</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P:</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client initiates 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C</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 connection (creates socket) to server, port 80</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server accepts 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C</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 connection from client</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H</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 messages (application-layer protocol messages) exchanged between browser (H</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 client) and Web server (H</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 server)</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C</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 connection closed</a:t>
            </a:r>
            <a:endParaRPr b="0" lang="en-US" sz="2000" spc="-1" strike="noStrike">
              <a:solidFill>
                <a:srgbClr val="000000"/>
              </a:solidFill>
              <a:latin typeface="Arial"/>
            </a:endParaRPr>
          </a:p>
        </p:txBody>
      </p:sp>
      <p:sp>
        <p:nvSpPr>
          <p:cNvPr id="426" name="TextShape 3"/>
          <p:cNvSpPr txBox="1"/>
          <p:nvPr/>
        </p:nvSpPr>
        <p:spPr>
          <a:xfrm>
            <a:off x="4512960" y="1604160"/>
            <a:ext cx="4173480" cy="1242000"/>
          </a:xfrm>
          <a:prstGeom prst="rect">
            <a:avLst/>
          </a:prstGeom>
          <a:noFill/>
          <a:ln>
            <a:noFill/>
          </a:ln>
        </p:spPr>
        <p:txBody>
          <a:bodyPr tIns="91440" bIns="91440">
            <a:noAutofit/>
          </a:bodyPr>
          <a:p>
            <a:pPr>
              <a:lnSpc>
                <a:spcPct val="100000"/>
              </a:lnSpc>
            </a:pPr>
            <a:r>
              <a:rPr b="1" lang="en-US" sz="2000" spc="-1" strike="noStrike">
                <a:solidFill>
                  <a:srgbClr val="000000"/>
                </a:solidFill>
                <a:latin typeface="Arial"/>
                <a:ea typeface="Arial"/>
              </a:rPr>
              <a:t>H</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P is “stateless”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server maintains no information about past client requests</a:t>
            </a:r>
            <a:endParaRPr b="0" lang="en-US" sz="2000" spc="-1" strike="noStrike">
              <a:solidFill>
                <a:srgbClr val="000000"/>
              </a:solidFill>
              <a:latin typeface="Arial"/>
            </a:endParaRPr>
          </a:p>
        </p:txBody>
      </p:sp>
      <p:sp>
        <p:nvSpPr>
          <p:cNvPr id="427" name="TextShape 4"/>
          <p:cNvSpPr txBox="1"/>
          <p:nvPr/>
        </p:nvSpPr>
        <p:spPr>
          <a:xfrm>
            <a:off x="4512960" y="2898360"/>
            <a:ext cx="3966840" cy="336960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Arial"/>
              </a:rPr>
              <a:t>aside</a:t>
            </a:r>
            <a:endParaRPr b="0" lang="en-US" sz="2000" spc="-1" strike="noStrike">
              <a:solidFill>
                <a:srgbClr val="000000"/>
              </a:solidFill>
              <a:latin typeface="Arial"/>
            </a:endParaRPr>
          </a:p>
          <a:p>
            <a:pPr>
              <a:lnSpc>
                <a:spcPct val="100000"/>
              </a:lnSpc>
              <a:spcBef>
                <a:spcPts val="1500"/>
              </a:spcBef>
            </a:pPr>
            <a:r>
              <a:rPr b="1" lang="en-US" sz="2000" spc="-1" strike="noStrike">
                <a:solidFill>
                  <a:srgbClr val="000000"/>
                </a:solidFill>
                <a:latin typeface="Arial"/>
                <a:ea typeface="Arial"/>
              </a:rPr>
              <a:t>protocols that maintain “state” are complex!</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past history (state) must be maintained</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if server/client crashes, their views of “state” may be inconsistent, must be reconciled</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H</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P Connections</a:t>
            </a:r>
            <a:endParaRPr b="0" lang="en-US" sz="3400" spc="-1" strike="noStrike">
              <a:solidFill>
                <a:srgbClr val="000000"/>
              </a:solidFill>
              <a:latin typeface="Arial"/>
            </a:endParaRPr>
          </a:p>
        </p:txBody>
      </p:sp>
      <p:sp>
        <p:nvSpPr>
          <p:cNvPr id="429" name="TextShape 2"/>
          <p:cNvSpPr txBox="1"/>
          <p:nvPr/>
        </p:nvSpPr>
        <p:spPr>
          <a:xfrm>
            <a:off x="457200" y="1600200"/>
            <a:ext cx="3738960" cy="3526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non-persistent H</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P</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at most one object sent over 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connection</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Arial"/>
              </a:rPr>
              <a:t>connection then closed</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downloading multiple objects required multiple connections</a:t>
            </a:r>
            <a:endParaRPr b="0" lang="en-US" sz="2400" spc="-1" strike="noStrike">
              <a:solidFill>
                <a:srgbClr val="000000"/>
              </a:solidFill>
              <a:latin typeface="Arial"/>
            </a:endParaRPr>
          </a:p>
        </p:txBody>
      </p:sp>
      <p:sp>
        <p:nvSpPr>
          <p:cNvPr id="430" name="TextShape 3"/>
          <p:cNvSpPr txBox="1"/>
          <p:nvPr/>
        </p:nvSpPr>
        <p:spPr>
          <a:xfrm>
            <a:off x="4359600" y="1602720"/>
            <a:ext cx="4326840" cy="216324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persistent H</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P</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multiple objects can be sent over single 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connection between client, server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Non-Persistent H</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432" name="TextShape 2"/>
          <p:cNvSpPr txBox="1"/>
          <p:nvPr/>
        </p:nvSpPr>
        <p:spPr>
          <a:xfrm>
            <a:off x="457200" y="1600200"/>
            <a:ext cx="8229240" cy="914040"/>
          </a:xfrm>
          <a:prstGeom prst="rect">
            <a:avLst/>
          </a:prstGeom>
          <a:noFill/>
          <a:ln>
            <a:noFill/>
          </a:ln>
        </p:spPr>
        <p:txBody>
          <a:bodyPr tIns="91440" bIns="91440">
            <a:noAutofit/>
          </a:bodyPr>
          <a:p>
            <a:pPr>
              <a:lnSpc>
                <a:spcPct val="100000"/>
              </a:lnSpc>
              <a:spcBef>
                <a:spcPts val="1500"/>
              </a:spcBef>
            </a:pPr>
            <a:r>
              <a:rPr b="0" lang="en-US" sz="2000" spc="-1" strike="noStrike">
                <a:solidFill>
                  <a:srgbClr val="000000"/>
                </a:solidFill>
                <a:latin typeface="Arial"/>
                <a:ea typeface="Arial"/>
              </a:rPr>
              <a:t>suppose user enters U</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R</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L:</a:t>
            </a:r>
            <a:endParaRPr b="0" lang="en-US" sz="2000" spc="-1" strike="noStrike">
              <a:solidFill>
                <a:srgbClr val="000000"/>
              </a:solidFill>
              <a:latin typeface="Arial"/>
            </a:endParaRPr>
          </a:p>
          <a:p>
            <a:pPr>
              <a:lnSpc>
                <a:spcPct val="100000"/>
              </a:lnSpc>
              <a:spcBef>
                <a:spcPts val="799"/>
              </a:spcBef>
            </a:pPr>
            <a:r>
              <a:rPr b="1" lang="en-US" sz="2000" spc="-1" strike="noStrike" u="sng">
                <a:solidFill>
                  <a:srgbClr val="3c1581"/>
                </a:solidFill>
                <a:uFillTx/>
                <a:latin typeface="Courier New"/>
                <a:ea typeface="Arial"/>
                <a:hlinkClick r:id="rId1"/>
              </a:rPr>
              <a:t>www.someSchool.edu/someDepartment/home.index</a:t>
            </a:r>
            <a:endParaRPr b="0" lang="en-US" sz="2000" spc="-1" strike="noStrike">
              <a:solidFill>
                <a:srgbClr val="000000"/>
              </a:solidFill>
              <a:latin typeface="Arial"/>
            </a:endParaRPr>
          </a:p>
        </p:txBody>
      </p:sp>
      <p:pic>
        <p:nvPicPr>
          <p:cNvPr id="433" name="Picture 7" descr="A seven part process is as follows. Part 1 a. H T T P client initiates T C P connection to H T T P server, process, at w w w dot some School dot e d u on port 80. Part 1 b. H T T P server at host w w w dot some School dot e d u waiting for T C P connection at port 80. Accepts connection, notifying client. Part 2. H T T P client sends H T T P request message, containing U R L, into T C P connection socket. Message indicates that client wants the object, some Department forward slash home period index. Part 3. H T T P server receives the request message, forms a response message containing the requested object, and sends a message into its socket. The process is continued."/>
          <p:cNvPicPr/>
          <p:nvPr/>
        </p:nvPicPr>
        <p:blipFill>
          <a:blip r:embed="rId2"/>
          <a:stretch/>
        </p:blipFill>
        <p:spPr>
          <a:xfrm>
            <a:off x="506160" y="2610720"/>
            <a:ext cx="7747920" cy="355788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Non-Persistent H</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pic>
        <p:nvPicPr>
          <p:cNvPr id="435" name="Picture 3" descr="The process, continued. Part 4. H T T P server closes T C P connection. Part 5. H T T P client receives response message containing h t m l file, displays h t m l. Parsing h t m l file, finds 10 referenced j peg objects. Part 6. Steps 1 through 5 repeated for each of 10 j peg objects."/>
          <p:cNvPicPr/>
          <p:nvPr/>
        </p:nvPicPr>
        <p:blipFill>
          <a:blip r:embed="rId1"/>
          <a:stretch/>
        </p:blipFill>
        <p:spPr>
          <a:xfrm>
            <a:off x="529920" y="1918440"/>
            <a:ext cx="8083800" cy="324900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Non-Persistent H</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Response Time</a:t>
            </a:r>
            <a:endParaRPr b="0" lang="en-US" sz="3400" spc="-1" strike="noStrike">
              <a:solidFill>
                <a:srgbClr val="000000"/>
              </a:solidFill>
              <a:latin typeface="Arial"/>
            </a:endParaRPr>
          </a:p>
        </p:txBody>
      </p:sp>
      <p:sp>
        <p:nvSpPr>
          <p:cNvPr id="437" name="TextShape 2"/>
          <p:cNvSpPr txBox="1"/>
          <p:nvPr/>
        </p:nvSpPr>
        <p:spPr>
          <a:xfrm>
            <a:off x="457200" y="1600200"/>
            <a:ext cx="3771720" cy="4767480"/>
          </a:xfrm>
          <a:prstGeom prst="rect">
            <a:avLst/>
          </a:prstGeom>
          <a:noFill/>
          <a:ln>
            <a:noFill/>
          </a:ln>
        </p:spPr>
        <p:txBody>
          <a:bodyPr tIns="91440" bIns="91440">
            <a:noAutofit/>
          </a:bodyPr>
          <a:p>
            <a:pPr>
              <a:lnSpc>
                <a:spcPct val="100000"/>
              </a:lnSpc>
              <a:spcBef>
                <a:spcPts val="601"/>
              </a:spcBef>
            </a:pPr>
            <a:r>
              <a:rPr b="1" lang="en-US" sz="1800" spc="-1" strike="noStrike">
                <a:solidFill>
                  <a:srgbClr val="000000"/>
                </a:solidFill>
                <a:latin typeface="Arial"/>
                <a:ea typeface="Arial"/>
              </a:rPr>
              <a:t>R</a:t>
            </a:r>
            <a:r>
              <a:rPr b="1" lang="en-US" sz="100" spc="-1" strike="noStrike">
                <a:solidFill>
                  <a:srgbClr val="000000"/>
                </a:solidFill>
                <a:latin typeface="Arial"/>
                <a:ea typeface="Arial"/>
              </a:rPr>
              <a:t> </a:t>
            </a:r>
            <a:r>
              <a:rPr b="1" lang="en-US" sz="1800" spc="-1" strike="noStrike">
                <a:solidFill>
                  <a:srgbClr val="000000"/>
                </a:solidFill>
                <a:latin typeface="Arial"/>
                <a:ea typeface="Arial"/>
              </a:rPr>
              <a:t>T</a:t>
            </a:r>
            <a:r>
              <a:rPr b="1" lang="en-US" sz="100" spc="-1" strike="noStrike">
                <a:solidFill>
                  <a:srgbClr val="000000"/>
                </a:solidFill>
                <a:latin typeface="Arial"/>
                <a:ea typeface="Arial"/>
              </a:rPr>
              <a:t> </a:t>
            </a:r>
            <a:r>
              <a:rPr b="1" lang="en-US" sz="1800" spc="-1" strike="noStrike">
                <a:solidFill>
                  <a:srgbClr val="000000"/>
                </a:solidFill>
                <a:latin typeface="Arial"/>
                <a:ea typeface="Arial"/>
              </a:rPr>
              <a:t>T (definition): </a:t>
            </a:r>
            <a:r>
              <a:rPr b="0" lang="en-US" sz="1800" spc="-1" strike="noStrike">
                <a:solidFill>
                  <a:srgbClr val="000000"/>
                </a:solidFill>
                <a:latin typeface="Arial"/>
                <a:ea typeface="Arial"/>
              </a:rPr>
              <a:t>time for a small packet to travel from client to server and back</a:t>
            </a:r>
            <a:endParaRPr b="0" lang="en-US" sz="1800" spc="-1" strike="noStrike">
              <a:solidFill>
                <a:srgbClr val="000000"/>
              </a:solidFill>
              <a:latin typeface="Arial"/>
            </a:endParaRPr>
          </a:p>
          <a:p>
            <a:pPr marL="255600" indent="-255240">
              <a:lnSpc>
                <a:spcPct val="100000"/>
              </a:lnSpc>
              <a:spcBef>
                <a:spcPts val="601"/>
              </a:spcBef>
            </a:pPr>
            <a:r>
              <a:rPr b="1" lang="en-US" sz="1800" spc="-1" strike="noStrike">
                <a:solidFill>
                  <a:srgbClr val="000000"/>
                </a:solidFill>
                <a:latin typeface="Arial"/>
                <a:ea typeface="Arial"/>
              </a:rPr>
              <a:t>H</a:t>
            </a:r>
            <a:r>
              <a:rPr b="1" lang="en-US" sz="100" spc="-1" strike="noStrike">
                <a:solidFill>
                  <a:srgbClr val="000000"/>
                </a:solidFill>
                <a:latin typeface="Arial"/>
                <a:ea typeface="Arial"/>
              </a:rPr>
              <a:t> </a:t>
            </a:r>
            <a:r>
              <a:rPr b="1" lang="en-US" sz="1800" spc="-1" strike="noStrike">
                <a:solidFill>
                  <a:srgbClr val="000000"/>
                </a:solidFill>
                <a:latin typeface="Arial"/>
                <a:ea typeface="Arial"/>
              </a:rPr>
              <a:t>T</a:t>
            </a:r>
            <a:r>
              <a:rPr b="1" lang="en-US" sz="100" spc="-1" strike="noStrike">
                <a:solidFill>
                  <a:srgbClr val="000000"/>
                </a:solidFill>
                <a:latin typeface="Arial"/>
                <a:ea typeface="Arial"/>
              </a:rPr>
              <a:t> </a:t>
            </a:r>
            <a:r>
              <a:rPr b="1" lang="en-US" sz="1800" spc="-1" strike="noStrike">
                <a:solidFill>
                  <a:srgbClr val="000000"/>
                </a:solidFill>
                <a:latin typeface="Arial"/>
                <a:ea typeface="Arial"/>
              </a:rPr>
              <a:t>T</a:t>
            </a:r>
            <a:r>
              <a:rPr b="1" lang="en-US" sz="100" spc="-1" strike="noStrike">
                <a:solidFill>
                  <a:srgbClr val="000000"/>
                </a:solidFill>
                <a:latin typeface="Arial"/>
                <a:ea typeface="Arial"/>
              </a:rPr>
              <a:t> </a:t>
            </a:r>
            <a:r>
              <a:rPr b="1" lang="en-US" sz="1800" spc="-1" strike="noStrike">
                <a:solidFill>
                  <a:srgbClr val="000000"/>
                </a:solidFill>
                <a:latin typeface="Arial"/>
                <a:ea typeface="Arial"/>
              </a:rPr>
              <a:t>P response time:</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1800" spc="-1" strike="noStrike">
                <a:solidFill>
                  <a:srgbClr val="000000"/>
                </a:solidFill>
                <a:latin typeface="Arial"/>
                <a:ea typeface="Arial"/>
              </a:rPr>
              <a:t>one 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 to initiate 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C</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connection</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1800" spc="-1" strike="noStrike">
                <a:solidFill>
                  <a:srgbClr val="000000"/>
                </a:solidFill>
                <a:latin typeface="Arial"/>
                <a:ea typeface="Arial"/>
              </a:rPr>
              <a:t>one 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 for H</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request and first few bytes of H</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response to return</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1800" spc="-1" strike="noStrike">
                <a:solidFill>
                  <a:srgbClr val="000000"/>
                </a:solidFill>
                <a:latin typeface="Arial"/>
                <a:ea typeface="Arial"/>
              </a:rPr>
              <a:t>file transmission time</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1800" spc="-1" strike="noStrike">
                <a:solidFill>
                  <a:srgbClr val="000000"/>
                </a:solidFill>
                <a:latin typeface="Arial"/>
                <a:ea typeface="Arial"/>
              </a:rPr>
              <a:t>non-persistent H</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response time = 2R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 file transmission time</a:t>
            </a:r>
            <a:endParaRPr b="0" lang="en-US" sz="1800" spc="-1" strike="noStrike">
              <a:solidFill>
                <a:srgbClr val="000000"/>
              </a:solidFill>
              <a:latin typeface="Arial"/>
            </a:endParaRPr>
          </a:p>
        </p:txBody>
      </p:sp>
      <p:pic>
        <p:nvPicPr>
          <p:cNvPr id="438" name="Picture 3" descr="A response time diagram of an interaction between a P C and a server. The P C initiates the T C P connection. A packet travels from the P C the server and back in one R T T. After the first R T T, the P C requests a file. The packet travels to the server and back in one R T T, and the P C receives the entire file slightly after the end of the second R T T. The time between the end of the second R T T and the time the entire file is received is the time to transmit the file."/>
          <p:cNvPicPr/>
          <p:nvPr/>
        </p:nvPicPr>
        <p:blipFill>
          <a:blip r:embed="rId1"/>
          <a:stretch/>
        </p:blipFill>
        <p:spPr>
          <a:xfrm>
            <a:off x="4437360" y="2062440"/>
            <a:ext cx="4166640" cy="329184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TextShape 1"/>
          <p:cNvSpPr txBox="1"/>
          <p:nvPr/>
        </p:nvSpPr>
        <p:spPr>
          <a:xfrm>
            <a:off x="457200" y="-1584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Persistent H</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P</a:t>
            </a:r>
            <a:endParaRPr b="0" lang="en-US" sz="3400" spc="-1" strike="noStrike">
              <a:solidFill>
                <a:srgbClr val="000000"/>
              </a:solidFill>
              <a:latin typeface="Arial"/>
            </a:endParaRPr>
          </a:p>
        </p:txBody>
      </p:sp>
      <p:sp>
        <p:nvSpPr>
          <p:cNvPr id="440" name="TextShape 2"/>
          <p:cNvSpPr txBox="1"/>
          <p:nvPr/>
        </p:nvSpPr>
        <p:spPr>
          <a:xfrm>
            <a:off x="457200" y="1600200"/>
            <a:ext cx="3729600" cy="4070160"/>
          </a:xfrm>
          <a:prstGeom prst="rect">
            <a:avLst/>
          </a:prstGeom>
          <a:noFill/>
          <a:ln>
            <a:noFill/>
          </a:ln>
        </p:spPr>
        <p:txBody>
          <a:bodyPr tIns="91440" bIns="91440">
            <a:noAutofit/>
          </a:bodyPr>
          <a:p>
            <a:pPr>
              <a:lnSpc>
                <a:spcPct val="85000"/>
              </a:lnSpc>
              <a:spcBef>
                <a:spcPts val="400"/>
              </a:spcBef>
            </a:pPr>
            <a:r>
              <a:rPr b="1" lang="en-US" sz="2000" spc="-1" strike="noStrike">
                <a:solidFill>
                  <a:srgbClr val="000000"/>
                </a:solidFill>
                <a:latin typeface="Arial"/>
                <a:ea typeface="MS PGothic"/>
              </a:rPr>
              <a:t>non-persistent H</a:t>
            </a:r>
            <a:r>
              <a:rPr b="1" lang="en-US" sz="100" spc="-1" strike="noStrike">
                <a:solidFill>
                  <a:srgbClr val="000000"/>
                </a:solidFill>
                <a:latin typeface="Arial"/>
                <a:ea typeface="MS PGothic"/>
              </a:rPr>
              <a:t> </a:t>
            </a:r>
            <a:r>
              <a:rPr b="1" lang="en-US" sz="2000" spc="-1" strike="noStrike">
                <a:solidFill>
                  <a:srgbClr val="000000"/>
                </a:solidFill>
                <a:latin typeface="Arial"/>
                <a:ea typeface="MS PGothic"/>
              </a:rPr>
              <a:t>T</a:t>
            </a:r>
            <a:r>
              <a:rPr b="1" lang="en-US" sz="100" spc="-1" strike="noStrike">
                <a:solidFill>
                  <a:srgbClr val="000000"/>
                </a:solidFill>
                <a:latin typeface="Arial"/>
                <a:ea typeface="MS PGothic"/>
              </a:rPr>
              <a:t> </a:t>
            </a:r>
            <a:r>
              <a:rPr b="1" lang="en-US" sz="2000" spc="-1" strike="noStrike">
                <a:solidFill>
                  <a:srgbClr val="000000"/>
                </a:solidFill>
                <a:latin typeface="Arial"/>
                <a:ea typeface="MS PGothic"/>
              </a:rPr>
              <a:t>T</a:t>
            </a:r>
            <a:r>
              <a:rPr b="1" lang="en-US" sz="100" spc="-1" strike="noStrike">
                <a:solidFill>
                  <a:srgbClr val="000000"/>
                </a:solidFill>
                <a:latin typeface="Arial"/>
                <a:ea typeface="MS PGothic"/>
              </a:rPr>
              <a:t> </a:t>
            </a:r>
            <a:r>
              <a:rPr b="1" lang="en-US" sz="2000" spc="-1" strike="noStrike">
                <a:solidFill>
                  <a:srgbClr val="000000"/>
                </a:solidFill>
                <a:latin typeface="Arial"/>
                <a:ea typeface="MS PGothic"/>
              </a:rPr>
              <a:t>P issues: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MS PGothic"/>
              </a:rPr>
              <a:t>requires 2 R</a:t>
            </a:r>
            <a:r>
              <a:rPr b="0" lang="en-US" sz="100" spc="-1" strike="noStrike">
                <a:solidFill>
                  <a:srgbClr val="000000"/>
                </a:solidFill>
                <a:latin typeface="Arial"/>
                <a:ea typeface="MS PGothic"/>
              </a:rPr>
              <a:t> </a:t>
            </a:r>
            <a:r>
              <a:rPr b="0" lang="en-US" sz="2000" spc="-1" strike="noStrike">
                <a:solidFill>
                  <a:srgbClr val="000000"/>
                </a:solidFill>
                <a:latin typeface="Arial"/>
                <a:ea typeface="MS PGothic"/>
              </a:rPr>
              <a:t>T</a:t>
            </a:r>
            <a:r>
              <a:rPr b="0" lang="en-US" sz="100" spc="-1" strike="noStrike">
                <a:solidFill>
                  <a:srgbClr val="000000"/>
                </a:solidFill>
                <a:latin typeface="Arial"/>
                <a:ea typeface="MS PGothic"/>
              </a:rPr>
              <a:t> </a:t>
            </a:r>
            <a:r>
              <a:rPr b="0" lang="en-US" sz="2000" spc="-1" strike="noStrike">
                <a:solidFill>
                  <a:srgbClr val="000000"/>
                </a:solidFill>
                <a:latin typeface="Arial"/>
                <a:ea typeface="MS PGothic"/>
              </a:rPr>
              <a:t>T s per object</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MS PGothic"/>
              </a:rPr>
              <a:t>O</a:t>
            </a:r>
            <a:r>
              <a:rPr b="0" lang="en-US" sz="100" spc="-1" strike="noStrike">
                <a:solidFill>
                  <a:srgbClr val="000000"/>
                </a:solidFill>
                <a:latin typeface="Arial"/>
                <a:ea typeface="MS PGothic"/>
              </a:rPr>
              <a:t> </a:t>
            </a:r>
            <a:r>
              <a:rPr b="0" lang="en-US" sz="2000" spc="-1" strike="noStrike">
                <a:solidFill>
                  <a:srgbClr val="000000"/>
                </a:solidFill>
                <a:latin typeface="Arial"/>
                <a:ea typeface="MS PGothic"/>
              </a:rPr>
              <a:t>S overhead for </a:t>
            </a:r>
            <a:r>
              <a:rPr b="1" lang="en-US" sz="2000" spc="-1" strike="noStrike">
                <a:solidFill>
                  <a:srgbClr val="000000"/>
                </a:solidFill>
                <a:latin typeface="Arial"/>
                <a:ea typeface="MS PGothic"/>
              </a:rPr>
              <a:t>each</a:t>
            </a:r>
            <a:r>
              <a:rPr b="0" lang="en-US" sz="2000" spc="-1" strike="noStrike">
                <a:solidFill>
                  <a:srgbClr val="000000"/>
                </a:solidFill>
                <a:latin typeface="Arial"/>
                <a:ea typeface="MS PGothic"/>
              </a:rPr>
              <a:t> T</a:t>
            </a:r>
            <a:r>
              <a:rPr b="0" lang="en-US" sz="100" spc="-1" strike="noStrike">
                <a:solidFill>
                  <a:srgbClr val="000000"/>
                </a:solidFill>
                <a:latin typeface="Arial"/>
                <a:ea typeface="MS PGothic"/>
              </a:rPr>
              <a:t> </a:t>
            </a:r>
            <a:r>
              <a:rPr b="0" lang="en-US" sz="2000" spc="-1" strike="noStrike">
                <a:solidFill>
                  <a:srgbClr val="000000"/>
                </a:solidFill>
                <a:latin typeface="Arial"/>
                <a:ea typeface="MS PGothic"/>
              </a:rPr>
              <a:t>C</a:t>
            </a:r>
            <a:r>
              <a:rPr b="0" lang="en-US" sz="100" spc="-1" strike="noStrike">
                <a:solidFill>
                  <a:srgbClr val="000000"/>
                </a:solidFill>
                <a:latin typeface="Arial"/>
                <a:ea typeface="MS PGothic"/>
              </a:rPr>
              <a:t> </a:t>
            </a:r>
            <a:r>
              <a:rPr b="0" lang="en-US" sz="2000" spc="-1" strike="noStrike">
                <a:solidFill>
                  <a:srgbClr val="000000"/>
                </a:solidFill>
                <a:latin typeface="Arial"/>
                <a:ea typeface="MS PGothic"/>
              </a:rPr>
              <a:t>P connection</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MS PGothic"/>
              </a:rPr>
              <a:t>browsers often open parallel T</a:t>
            </a:r>
            <a:r>
              <a:rPr b="0" lang="en-US" sz="100" spc="-1" strike="noStrike">
                <a:solidFill>
                  <a:srgbClr val="000000"/>
                </a:solidFill>
                <a:latin typeface="Arial"/>
                <a:ea typeface="MS PGothic"/>
              </a:rPr>
              <a:t> </a:t>
            </a:r>
            <a:r>
              <a:rPr b="0" lang="en-US" sz="2000" spc="-1" strike="noStrike">
                <a:solidFill>
                  <a:srgbClr val="000000"/>
                </a:solidFill>
                <a:latin typeface="Arial"/>
                <a:ea typeface="MS PGothic"/>
              </a:rPr>
              <a:t>C</a:t>
            </a:r>
            <a:r>
              <a:rPr b="0" lang="en-US" sz="100" spc="-1" strike="noStrike">
                <a:solidFill>
                  <a:srgbClr val="000000"/>
                </a:solidFill>
                <a:latin typeface="Arial"/>
                <a:ea typeface="MS PGothic"/>
              </a:rPr>
              <a:t> </a:t>
            </a:r>
            <a:r>
              <a:rPr b="0" lang="en-US" sz="2000" spc="-1" strike="noStrike">
                <a:solidFill>
                  <a:srgbClr val="000000"/>
                </a:solidFill>
                <a:latin typeface="Arial"/>
                <a:ea typeface="MS PGothic"/>
              </a:rPr>
              <a:t>P connections to fetch referenced objects</a:t>
            </a:r>
            <a:endParaRPr b="0" lang="en-US" sz="2000" spc="-1" strike="noStrike">
              <a:solidFill>
                <a:srgbClr val="000000"/>
              </a:solidFill>
              <a:latin typeface="Arial"/>
            </a:endParaRPr>
          </a:p>
        </p:txBody>
      </p:sp>
      <p:sp>
        <p:nvSpPr>
          <p:cNvPr id="441" name="TextShape 3"/>
          <p:cNvSpPr txBox="1"/>
          <p:nvPr/>
        </p:nvSpPr>
        <p:spPr>
          <a:xfrm>
            <a:off x="4637160" y="1611000"/>
            <a:ext cx="4163400" cy="4299120"/>
          </a:xfrm>
          <a:prstGeom prst="rect">
            <a:avLst/>
          </a:prstGeom>
          <a:noFill/>
          <a:ln>
            <a:noFill/>
          </a:ln>
        </p:spPr>
        <p:txBody>
          <a:bodyPr tIns="91440" bIns="91440">
            <a:noAutofit/>
          </a:bodyPr>
          <a:p>
            <a:pPr>
              <a:lnSpc>
                <a:spcPct val="100000"/>
              </a:lnSpc>
              <a:spcBef>
                <a:spcPts val="601"/>
              </a:spcBef>
            </a:pPr>
            <a:r>
              <a:rPr b="1" lang="en-US" sz="2000" spc="-1" strike="noStrike">
                <a:solidFill>
                  <a:srgbClr val="000000"/>
                </a:solidFill>
                <a:latin typeface="Arial (Body)"/>
                <a:ea typeface="MS PGothic"/>
              </a:rPr>
              <a:t>persistent H</a:t>
            </a:r>
            <a:r>
              <a:rPr b="1" lang="en-US" sz="100" spc="-1" strike="noStrike">
                <a:solidFill>
                  <a:srgbClr val="000000"/>
                </a:solidFill>
                <a:latin typeface="Arial (Body)"/>
                <a:ea typeface="MS PGothic"/>
              </a:rPr>
              <a:t> </a:t>
            </a:r>
            <a:r>
              <a:rPr b="1" lang="en-US" sz="2000" spc="-1" strike="noStrike">
                <a:solidFill>
                  <a:srgbClr val="000000"/>
                </a:solidFill>
                <a:latin typeface="Arial (Body)"/>
                <a:ea typeface="MS PGothic"/>
              </a:rPr>
              <a:t>T</a:t>
            </a:r>
            <a:r>
              <a:rPr b="1" lang="en-US" sz="100" spc="-1" strike="noStrike">
                <a:solidFill>
                  <a:srgbClr val="000000"/>
                </a:solidFill>
                <a:latin typeface="Arial (Body)"/>
                <a:ea typeface="MS PGothic"/>
              </a:rPr>
              <a:t> </a:t>
            </a:r>
            <a:r>
              <a:rPr b="1" lang="en-US" sz="2000" spc="-1" strike="noStrike">
                <a:solidFill>
                  <a:srgbClr val="000000"/>
                </a:solidFill>
                <a:latin typeface="Arial (Body)"/>
                <a:ea typeface="MS PGothic"/>
              </a:rPr>
              <a:t>T</a:t>
            </a:r>
            <a:r>
              <a:rPr b="1" lang="en-US" sz="100" spc="-1" strike="noStrike">
                <a:solidFill>
                  <a:srgbClr val="000000"/>
                </a:solidFill>
                <a:latin typeface="Arial (Body)"/>
                <a:ea typeface="MS PGothic"/>
              </a:rPr>
              <a:t> </a:t>
            </a:r>
            <a:r>
              <a:rPr b="1" lang="en-US" sz="2000" spc="-1" strike="noStrike">
                <a:solidFill>
                  <a:srgbClr val="000000"/>
                </a:solidFill>
                <a:latin typeface="Arial (Body)"/>
                <a:ea typeface="MS PGothic"/>
              </a:rPr>
              <a:t>P:</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Body)"/>
                <a:ea typeface="MS PGothic"/>
              </a:rPr>
              <a:t>server leaves connection open after sending response</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Body)"/>
                <a:ea typeface="MS PGothic"/>
              </a:rPr>
              <a:t>subsequent H</a:t>
            </a:r>
            <a:r>
              <a:rPr b="0" lang="en-US" sz="100" spc="-1" strike="noStrike">
                <a:solidFill>
                  <a:srgbClr val="000000"/>
                </a:solidFill>
                <a:latin typeface="Arial (Body)"/>
                <a:ea typeface="MS PGothic"/>
              </a:rPr>
              <a:t> </a:t>
            </a:r>
            <a:r>
              <a:rPr b="0" lang="en-US" sz="20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20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2000" spc="-1" strike="noStrike">
                <a:solidFill>
                  <a:srgbClr val="000000"/>
                </a:solidFill>
                <a:latin typeface="Arial (Body)"/>
                <a:ea typeface="MS PGothic"/>
              </a:rPr>
              <a:t>P messages between same client/server sent over open connection</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Body)"/>
                <a:ea typeface="MS PGothic"/>
              </a:rPr>
              <a:t>client sends requests as soon as it encounters a referenced object</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Body)"/>
                <a:ea typeface="MS PGothic"/>
              </a:rPr>
              <a:t>as little as one R</a:t>
            </a:r>
            <a:r>
              <a:rPr b="0" lang="en-US" sz="100" spc="-1" strike="noStrike">
                <a:solidFill>
                  <a:srgbClr val="000000"/>
                </a:solidFill>
                <a:latin typeface="Arial (Body)"/>
                <a:ea typeface="MS PGothic"/>
              </a:rPr>
              <a:t> </a:t>
            </a:r>
            <a:r>
              <a:rPr b="0" lang="en-US" sz="20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2000" spc="-1" strike="noStrike">
                <a:solidFill>
                  <a:srgbClr val="000000"/>
                </a:solidFill>
                <a:latin typeface="Arial (Body)"/>
                <a:ea typeface="MS PGothic"/>
              </a:rPr>
              <a:t>T for all the referenced objects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H</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P Request Message</a:t>
            </a:r>
            <a:endParaRPr b="0" lang="en-US" sz="3400" spc="-1" strike="noStrike">
              <a:solidFill>
                <a:srgbClr val="000000"/>
              </a:solidFill>
              <a:latin typeface="Arial"/>
            </a:endParaRPr>
          </a:p>
        </p:txBody>
      </p:sp>
      <p:sp>
        <p:nvSpPr>
          <p:cNvPr id="443" name="TextShape 2"/>
          <p:cNvSpPr txBox="1"/>
          <p:nvPr/>
        </p:nvSpPr>
        <p:spPr>
          <a:xfrm>
            <a:off x="457200" y="1600200"/>
            <a:ext cx="8229240" cy="1093680"/>
          </a:xfrm>
          <a:prstGeom prst="rect">
            <a:avLst/>
          </a:prstGeom>
          <a:noFill/>
          <a:ln>
            <a:noFill/>
          </a:ln>
        </p:spPr>
        <p:txBody>
          <a:bodyPr tIns="91440" bIns="91440" anchor="ctr">
            <a:noAutofit/>
          </a:bodyPr>
          <a:p>
            <a:pPr marL="255600" indent="-255240">
              <a:lnSpc>
                <a:spcPct val="100000"/>
              </a:lnSpc>
              <a:spcBef>
                <a:spcPts val="1500"/>
              </a:spcBef>
              <a:buClr>
                <a:srgbClr val="007fa3"/>
              </a:buClr>
              <a:buFont typeface="Arial"/>
              <a:buChar char="•"/>
            </a:pPr>
            <a:r>
              <a:rPr b="0" lang="en-US" sz="1800" spc="-1" strike="noStrike">
                <a:solidFill>
                  <a:srgbClr val="000000"/>
                </a:solidFill>
                <a:latin typeface="Arial (Body)"/>
                <a:ea typeface="MS PGothic"/>
              </a:rPr>
              <a:t>two types of H</a:t>
            </a:r>
            <a:r>
              <a:rPr b="0" lang="en-US" sz="100" spc="-1" strike="noStrike">
                <a:solidFill>
                  <a:srgbClr val="000000"/>
                </a:solidFill>
                <a:latin typeface="Arial (Body)"/>
                <a:ea typeface="MS PGothic"/>
              </a:rPr>
              <a:t> </a:t>
            </a:r>
            <a:r>
              <a:rPr b="0" lang="en-US" sz="18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18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1800" spc="-1" strike="noStrike">
                <a:solidFill>
                  <a:srgbClr val="000000"/>
                </a:solidFill>
                <a:latin typeface="Arial (Body)"/>
                <a:ea typeface="MS PGothic"/>
              </a:rPr>
              <a:t>P messages: </a:t>
            </a:r>
            <a:r>
              <a:rPr b="1" lang="en-US" sz="1800" spc="-1" strike="noStrike">
                <a:solidFill>
                  <a:srgbClr val="000000"/>
                </a:solidFill>
                <a:latin typeface="Arial (Body)"/>
                <a:ea typeface="MS PGothic"/>
              </a:rPr>
              <a:t>request</a:t>
            </a:r>
            <a:r>
              <a:rPr b="0" lang="en-US" sz="1800" spc="-1" strike="noStrike">
                <a:solidFill>
                  <a:srgbClr val="000000"/>
                </a:solidFill>
                <a:latin typeface="Arial (Body)"/>
                <a:ea typeface="MS PGothic"/>
              </a:rPr>
              <a:t>, </a:t>
            </a:r>
            <a:r>
              <a:rPr b="1" lang="en-US" sz="1800" spc="-1" strike="noStrike">
                <a:solidFill>
                  <a:srgbClr val="000000"/>
                </a:solidFill>
                <a:latin typeface="Arial (Body)"/>
                <a:ea typeface="MS PGothic"/>
              </a:rPr>
              <a:t>response</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1800" spc="-1" strike="noStrike">
                <a:solidFill>
                  <a:srgbClr val="000000"/>
                </a:solidFill>
                <a:latin typeface="Arial (Body)"/>
                <a:ea typeface="MS PGothic"/>
              </a:rPr>
              <a:t>H</a:t>
            </a:r>
            <a:r>
              <a:rPr b="1" lang="en-US" sz="100" spc="-1" strike="noStrike">
                <a:solidFill>
                  <a:srgbClr val="000000"/>
                </a:solidFill>
                <a:latin typeface="Arial (Body)"/>
                <a:ea typeface="MS PGothic"/>
              </a:rPr>
              <a:t> </a:t>
            </a:r>
            <a:r>
              <a:rPr b="1" lang="en-US" sz="1800" spc="-1" strike="noStrike">
                <a:solidFill>
                  <a:srgbClr val="000000"/>
                </a:solidFill>
                <a:latin typeface="Arial (Body)"/>
                <a:ea typeface="MS PGothic"/>
              </a:rPr>
              <a:t>T</a:t>
            </a:r>
            <a:r>
              <a:rPr b="1" lang="en-US" sz="100" spc="-1" strike="noStrike">
                <a:solidFill>
                  <a:srgbClr val="000000"/>
                </a:solidFill>
                <a:latin typeface="Arial (Body)"/>
                <a:ea typeface="MS PGothic"/>
              </a:rPr>
              <a:t> </a:t>
            </a:r>
            <a:r>
              <a:rPr b="1" lang="en-US" sz="1800" spc="-1" strike="noStrike">
                <a:solidFill>
                  <a:srgbClr val="000000"/>
                </a:solidFill>
                <a:latin typeface="Arial (Body)"/>
                <a:ea typeface="MS PGothic"/>
              </a:rPr>
              <a:t>T</a:t>
            </a:r>
            <a:r>
              <a:rPr b="1" lang="en-US" sz="100" spc="-1" strike="noStrike">
                <a:solidFill>
                  <a:srgbClr val="000000"/>
                </a:solidFill>
                <a:latin typeface="Arial (Body)"/>
                <a:ea typeface="MS PGothic"/>
              </a:rPr>
              <a:t> </a:t>
            </a:r>
            <a:r>
              <a:rPr b="1" lang="en-US" sz="1800" spc="-1" strike="noStrike">
                <a:solidFill>
                  <a:srgbClr val="000000"/>
                </a:solidFill>
                <a:latin typeface="Arial (Body)"/>
                <a:ea typeface="MS PGothic"/>
              </a:rPr>
              <a:t>P request message:</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1800" spc="-1" strike="noStrike">
                <a:solidFill>
                  <a:srgbClr val="000000"/>
                </a:solidFill>
                <a:latin typeface="Arial (Body)"/>
                <a:ea typeface="MS PGothic"/>
              </a:rPr>
              <a:t>A</a:t>
            </a:r>
            <a:r>
              <a:rPr b="0" lang="en-US" sz="100" spc="-1" strike="noStrike">
                <a:solidFill>
                  <a:srgbClr val="000000"/>
                </a:solidFill>
                <a:latin typeface="Arial (Body)"/>
                <a:ea typeface="MS PGothic"/>
              </a:rPr>
              <a:t> </a:t>
            </a:r>
            <a:r>
              <a:rPr b="0" lang="en-US" sz="1800" spc="-1" strike="noStrike">
                <a:solidFill>
                  <a:srgbClr val="000000"/>
                </a:solidFill>
                <a:latin typeface="Arial (Body)"/>
                <a:ea typeface="MS PGothic"/>
              </a:rPr>
              <a:t>S</a:t>
            </a:r>
            <a:r>
              <a:rPr b="0" lang="en-US" sz="100" spc="-1" strike="noStrike">
                <a:solidFill>
                  <a:srgbClr val="000000"/>
                </a:solidFill>
                <a:latin typeface="Arial (Body)"/>
                <a:ea typeface="MS PGothic"/>
              </a:rPr>
              <a:t> </a:t>
            </a:r>
            <a:r>
              <a:rPr b="0" lang="en-US" sz="1800" spc="-1" strike="noStrike">
                <a:solidFill>
                  <a:srgbClr val="000000"/>
                </a:solidFill>
                <a:latin typeface="Arial (Body)"/>
                <a:ea typeface="MS PGothic"/>
              </a:rPr>
              <a:t>C</a:t>
            </a:r>
            <a:r>
              <a:rPr b="0" lang="en-US" sz="100" spc="-1" strike="noStrike">
                <a:solidFill>
                  <a:srgbClr val="000000"/>
                </a:solidFill>
                <a:latin typeface="Arial (Body)"/>
                <a:ea typeface="MS PGothic"/>
              </a:rPr>
              <a:t> </a:t>
            </a:r>
            <a:r>
              <a:rPr b="0" lang="en-US" sz="1800" spc="-1" strike="noStrike">
                <a:solidFill>
                  <a:srgbClr val="000000"/>
                </a:solidFill>
                <a:latin typeface="Arial (Body)"/>
                <a:ea typeface="MS PGothic"/>
              </a:rPr>
              <a:t>I</a:t>
            </a:r>
            <a:r>
              <a:rPr b="0" lang="en-US" sz="100" spc="-1" strike="noStrike">
                <a:solidFill>
                  <a:srgbClr val="000000"/>
                </a:solidFill>
                <a:latin typeface="Arial (Body)"/>
                <a:ea typeface="MS PGothic"/>
              </a:rPr>
              <a:t> </a:t>
            </a:r>
            <a:r>
              <a:rPr b="0" lang="en-US" sz="1800" spc="-1" strike="noStrike">
                <a:solidFill>
                  <a:srgbClr val="000000"/>
                </a:solidFill>
                <a:latin typeface="Arial (Body)"/>
                <a:ea typeface="MS PGothic"/>
              </a:rPr>
              <a:t>I (human-readable format)</a:t>
            </a:r>
            <a:endParaRPr b="0" lang="en-US" sz="1800" spc="-1" strike="noStrike">
              <a:solidFill>
                <a:srgbClr val="000000"/>
              </a:solidFill>
              <a:latin typeface="Arial"/>
            </a:endParaRPr>
          </a:p>
        </p:txBody>
      </p:sp>
      <p:pic>
        <p:nvPicPr>
          <p:cNvPr id="444" name="Picture 4" descr="There are 10 lines of code. The first line is the request line. For example, G E T, P O S T, H E A D commands. Lines 2 through 8 are header lines. The last line is the carriage return, line feed at start of line indicates end of header lines. Line 1. G E T forward slash index period h t m l H T T P forward slash 1 period 1 backward slash r backward slash n. The r is the carriage return character. The n is the line feed character. Line 2. Host colon w w w hyphen net dot c s dot u m a s s dot e d u backward slash r backward slash n. Line 3. User dash Agent colon Firefox forward slash 3 period 6 period 10 backward slash r backward slash n. Line 4. Accept colon text forward slash h t m l, application forward slash x h t m l + x m l backward slash r backward slash n. Line 5. Accept hyphen language colon e n dash u s comma e n semicolon q = 0 period 5 backward slash r backward slash n. Line 6. Accept hyphen encoding colon g zip comma deflate backward slash r backward slash n. Line 7. Accept hyphen Charset colon I S O hyphen 8 8 5 9 hyphen 1 comma u t f hyphen 8 semicolon q = 0 period 7 backward slash backward slash n. Line 8. Keep hyphen Alive colon 115 backward slash r backward slash n. Line 9. Connection colon keep hyphen alive backward slash r backward slash n. Line 10. Backward slash r backward slash n."/>
          <p:cNvPicPr/>
          <p:nvPr/>
        </p:nvPicPr>
        <p:blipFill>
          <a:blip r:embed="rId1"/>
          <a:stretch/>
        </p:blipFill>
        <p:spPr>
          <a:xfrm>
            <a:off x="1335240" y="2863800"/>
            <a:ext cx="6004080" cy="2502360"/>
          </a:xfrm>
          <a:prstGeom prst="rect">
            <a:avLst/>
          </a:prstGeom>
          <a:ln>
            <a:noFill/>
          </a:ln>
        </p:spPr>
      </p:pic>
      <p:sp>
        <p:nvSpPr>
          <p:cNvPr id="445" name="TextShape 3"/>
          <p:cNvSpPr txBox="1"/>
          <p:nvPr/>
        </p:nvSpPr>
        <p:spPr>
          <a:xfrm>
            <a:off x="457200" y="5536080"/>
            <a:ext cx="8229240" cy="721080"/>
          </a:xfrm>
          <a:prstGeom prst="rect">
            <a:avLst/>
          </a:prstGeom>
          <a:noFill/>
          <a:ln>
            <a:noFill/>
          </a:ln>
        </p:spPr>
        <p:txBody>
          <a:bodyPr tIns="91440" bIns="91440" anchor="b">
            <a:noAutofit/>
          </a:bodyPr>
          <a:p>
            <a:pPr>
              <a:lnSpc>
                <a:spcPct val="100000"/>
              </a:lnSpc>
              <a:spcBef>
                <a:spcPts val="1500"/>
              </a:spcBef>
            </a:pPr>
            <a:r>
              <a:rPr b="0" lang="en-US" sz="1800" spc="-1" strike="noStrike">
                <a:solidFill>
                  <a:srgbClr val="000000"/>
                </a:solidFill>
                <a:latin typeface="Arial"/>
                <a:ea typeface="Arial"/>
              </a:rPr>
              <a:t>* Check out the online interactive exercises for more examples: </a:t>
            </a:r>
            <a:r>
              <a:rPr b="0" lang="en-US" sz="1800" spc="-1" strike="noStrike" u="sng">
                <a:solidFill>
                  <a:srgbClr val="3c1581"/>
                </a:solidFill>
                <a:uFillTx/>
                <a:latin typeface="Arial"/>
                <a:ea typeface="Arial"/>
                <a:hlinkClick r:id="rId2"/>
              </a:rPr>
              <a:t>http://gaia.cs.umass.edu/kurose_ross/interactive</a:t>
            </a:r>
            <a:r>
              <a:rPr b="0" lang="en-US" sz="1800" spc="-1" strike="noStrike" u="sng">
                <a:solidFill>
                  <a:srgbClr val="3c1581"/>
                </a:solidFill>
                <a:uFillTx/>
                <a:latin typeface="Arial"/>
                <a:ea typeface="Arial"/>
                <a:hlinkClick r:id="rId3"/>
              </a:rPr>
              <a: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H</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Request Message: General Format</a:t>
            </a:r>
            <a:endParaRPr b="0" lang="en-US" sz="3400" spc="-1" strike="noStrike">
              <a:solidFill>
                <a:srgbClr val="000000"/>
              </a:solidFill>
              <a:latin typeface="Arial"/>
            </a:endParaRPr>
          </a:p>
        </p:txBody>
      </p:sp>
      <p:pic>
        <p:nvPicPr>
          <p:cNvPr id="447" name="Picture 4" descr="A block diagram of H T T P request message format has 6 levels. Each level is made up of a different number of blocks. Level 1, request line. There are 7 blocks. 1, method. 2, s p. 3, U R L. 4, s p. 5, version. 6, c r. 7, I f. Level 2, header lines. There are 5 blocks. 1, header field name. 2, blank. 3, value. 4, c r. 5. I f. Level 3, header lines. This has 1 large blank block, with approximately equal to signs on each side of the block. Level 4, header lines. There are 5 blocks. 1, header field name. 2, blank. 3, value. 4, c r. 5, I f. Level 5. There are 2 blocks. 1, c r. 2, I f. Level 6, body. There is 1 large block with approximately equal to signs on each side of the block. 1, entity body."/>
          <p:cNvPicPr/>
          <p:nvPr/>
        </p:nvPicPr>
        <p:blipFill>
          <a:blip r:embed="rId1"/>
          <a:stretch/>
        </p:blipFill>
        <p:spPr>
          <a:xfrm>
            <a:off x="959760" y="1751040"/>
            <a:ext cx="7224120" cy="404172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Uploading Form Input</a:t>
            </a:r>
            <a:endParaRPr b="0" lang="en-US" sz="3400" spc="-1" strike="noStrike">
              <a:solidFill>
                <a:srgbClr val="000000"/>
              </a:solidFill>
              <a:latin typeface="Arial"/>
            </a:endParaRPr>
          </a:p>
        </p:txBody>
      </p:sp>
      <p:sp>
        <p:nvSpPr>
          <p:cNvPr id="449" name="TextShape 2"/>
          <p:cNvSpPr txBox="1"/>
          <p:nvPr/>
        </p:nvSpPr>
        <p:spPr>
          <a:xfrm>
            <a:off x="457200" y="1600200"/>
            <a:ext cx="8229240" cy="3477600"/>
          </a:xfrm>
          <a:prstGeom prst="rect">
            <a:avLst/>
          </a:prstGeom>
          <a:noFill/>
          <a:ln>
            <a:noFill/>
          </a:ln>
        </p:spPr>
        <p:txBody>
          <a:bodyPr tIns="91440" bIns="91440">
            <a:noAutofit/>
          </a:bodyPr>
          <a:p>
            <a:pPr marL="255960" indent="-255600">
              <a:lnSpc>
                <a:spcPct val="100000"/>
              </a:lnSpc>
              <a:spcBef>
                <a:spcPts val="1500"/>
              </a:spcBef>
            </a:pPr>
            <a:r>
              <a:rPr b="1" lang="en-US" sz="2400" spc="-1" strike="noStrike">
                <a:solidFill>
                  <a:srgbClr val="000000"/>
                </a:solidFill>
                <a:latin typeface="Arial"/>
                <a:ea typeface="ＭＳ Ｐゴシック"/>
              </a:rPr>
              <a:t>POST method:</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web page often includes form input</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input is uploaded to server in entity body</a:t>
            </a:r>
            <a:endParaRPr b="0" lang="en-US" sz="2400" spc="-1" strike="noStrike">
              <a:solidFill>
                <a:srgbClr val="000000"/>
              </a:solidFill>
              <a:latin typeface="Arial"/>
            </a:endParaRPr>
          </a:p>
          <a:p>
            <a:pPr marL="255960" indent="-255600">
              <a:lnSpc>
                <a:spcPct val="100000"/>
              </a:lnSpc>
              <a:spcBef>
                <a:spcPts val="1500"/>
              </a:spcBef>
            </a:pPr>
            <a:r>
              <a:rPr b="1" lang="en-US" sz="2400" spc="-1" strike="noStrike">
                <a:solidFill>
                  <a:srgbClr val="000000"/>
                </a:solidFill>
                <a:latin typeface="Arial"/>
                <a:ea typeface="ＭＳ Ｐゴシック"/>
              </a:rPr>
              <a:t>U</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R</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L method:</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uses GET method</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input is uploaded in U</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R</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L field of request line:</a:t>
            </a:r>
            <a:endParaRPr b="0" lang="en-US" sz="2400" spc="-1" strike="noStrike">
              <a:solidFill>
                <a:srgbClr val="000000"/>
              </a:solidFill>
              <a:latin typeface="Arial"/>
            </a:endParaRPr>
          </a:p>
        </p:txBody>
      </p:sp>
      <p:sp>
        <p:nvSpPr>
          <p:cNvPr id="450" name="TextShape 3"/>
          <p:cNvSpPr txBox="1"/>
          <p:nvPr/>
        </p:nvSpPr>
        <p:spPr>
          <a:xfrm>
            <a:off x="718560" y="5143320"/>
            <a:ext cx="7967880" cy="407880"/>
          </a:xfrm>
          <a:prstGeom prst="rect">
            <a:avLst/>
          </a:prstGeom>
          <a:noFill/>
          <a:ln>
            <a:noFill/>
          </a:ln>
        </p:spPr>
        <p:txBody>
          <a:bodyPr tIns="91440" bIns="91440">
            <a:noAutofit/>
          </a:bodyPr>
          <a:p>
            <a:pPr>
              <a:lnSpc>
                <a:spcPct val="100000"/>
              </a:lnSpc>
              <a:spcBef>
                <a:spcPts val="1500"/>
              </a:spcBef>
            </a:pPr>
            <a:r>
              <a:rPr b="1" lang="en-US" sz="2200" spc="-1" strike="noStrike" u="sng">
                <a:solidFill>
                  <a:srgbClr val="3c1581"/>
                </a:solidFill>
                <a:uFillTx/>
                <a:latin typeface="Courier New"/>
                <a:ea typeface="Arial"/>
                <a:hlinkClick r:id="rId1"/>
              </a:rPr>
              <a:t>www.somesite.com/animalsearch?monkeys&amp;banana</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457200" y="-1584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Application Layer</a:t>
            </a:r>
            <a:endParaRPr b="0" lang="en-US" sz="3400" spc="-1" strike="noStrike">
              <a:solidFill>
                <a:srgbClr val="000000"/>
              </a:solidFill>
              <a:latin typeface="Arial"/>
            </a:endParaRPr>
          </a:p>
        </p:txBody>
      </p:sp>
      <p:sp>
        <p:nvSpPr>
          <p:cNvPr id="366" name="TextShape 2"/>
          <p:cNvSpPr txBox="1"/>
          <p:nvPr/>
        </p:nvSpPr>
        <p:spPr>
          <a:xfrm>
            <a:off x="548640" y="1188720"/>
            <a:ext cx="4228920" cy="5378760"/>
          </a:xfrm>
          <a:prstGeom prst="rect">
            <a:avLst/>
          </a:prstGeom>
          <a:noFill/>
          <a:ln>
            <a:noFill/>
          </a:ln>
        </p:spPr>
        <p:txBody>
          <a:bodyPr tIns="91440" bIns="91440">
            <a:noAutofit/>
          </a:bodyPr>
          <a:p>
            <a:pPr>
              <a:lnSpc>
                <a:spcPct val="85000"/>
              </a:lnSpc>
              <a:spcBef>
                <a:spcPts val="479"/>
              </a:spcBef>
            </a:pPr>
            <a:r>
              <a:rPr b="1" lang="en-US" sz="2400" spc="-1" strike="noStrike">
                <a:solidFill>
                  <a:srgbClr val="000000"/>
                </a:solidFill>
                <a:latin typeface="Arial (Body)"/>
                <a:ea typeface="MS PGothic"/>
              </a:rPr>
              <a:t>our goals:</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conceptual, implementation aspects of network application protocols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Body)"/>
                <a:ea typeface="MS PGothic"/>
              </a:rPr>
              <a:t>transport-layer service models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Body)"/>
                <a:ea typeface="MS PGothic"/>
              </a:rPr>
              <a:t>client-server paradigm</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Body)"/>
                <a:ea typeface="MS PGothic"/>
              </a:rPr>
              <a:t>peer-to-peer paradigm</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Body)"/>
                <a:ea typeface="MS PGothic"/>
              </a:rPr>
              <a:t>content distribution networks</a:t>
            </a:r>
            <a:endParaRPr b="0" lang="en-US" sz="2400" spc="-1" strike="noStrike">
              <a:solidFill>
                <a:srgbClr val="000000"/>
              </a:solidFill>
              <a:latin typeface="Arial"/>
            </a:endParaRPr>
          </a:p>
        </p:txBody>
      </p:sp>
      <p:sp>
        <p:nvSpPr>
          <p:cNvPr id="367" name="TextShape 3"/>
          <p:cNvSpPr txBox="1"/>
          <p:nvPr/>
        </p:nvSpPr>
        <p:spPr>
          <a:xfrm>
            <a:off x="4816800" y="1627560"/>
            <a:ext cx="4098240" cy="438120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learn about protocols by examining popular application-level protocols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H</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F</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2400" spc="-1" strike="noStrike">
                <a:solidFill>
                  <a:srgbClr val="000000"/>
                </a:solidFill>
                <a:latin typeface="Arial"/>
                <a:ea typeface="Arial"/>
              </a:rPr>
              <a:t> /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P3</a:t>
            </a:r>
            <a:r>
              <a:rPr b="0" lang="en-US" sz="2400" spc="-1" strike="noStrike">
                <a:solidFill>
                  <a:srgbClr val="000000"/>
                </a:solidFill>
                <a:latin typeface="Arial"/>
                <a:ea typeface="Arial"/>
              </a:rPr>
              <a:t> / </a:t>
            </a:r>
            <a:r>
              <a:rPr b="0" lang="en-US" sz="2400" spc="-1" strike="noStrike">
                <a:solidFill>
                  <a:srgbClr val="000000"/>
                </a:solidFill>
                <a:latin typeface="Arial"/>
                <a:ea typeface="ＭＳ Ｐゴシック"/>
              </a:rPr>
              <a:t>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creating network applications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socket A</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I</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TextShape 1"/>
          <p:cNvSpPr txBox="1"/>
          <p:nvPr/>
        </p:nvSpPr>
        <p:spPr>
          <a:xfrm>
            <a:off x="457200" y="-1584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Method Types</a:t>
            </a:r>
            <a:endParaRPr b="0" lang="en-US" sz="3400" spc="-1" strike="noStrike">
              <a:solidFill>
                <a:srgbClr val="000000"/>
              </a:solidFill>
              <a:latin typeface="Arial"/>
            </a:endParaRPr>
          </a:p>
        </p:txBody>
      </p:sp>
      <p:sp>
        <p:nvSpPr>
          <p:cNvPr id="452" name="TextShape 2"/>
          <p:cNvSpPr txBox="1"/>
          <p:nvPr/>
        </p:nvSpPr>
        <p:spPr>
          <a:xfrm>
            <a:off x="457200" y="1600200"/>
            <a:ext cx="3804120" cy="4070160"/>
          </a:xfrm>
          <a:prstGeom prst="rect">
            <a:avLst/>
          </a:prstGeom>
          <a:noFill/>
          <a:ln>
            <a:noFill/>
          </a:ln>
        </p:spPr>
        <p:txBody>
          <a:bodyPr tIns="91440" bIns="91440">
            <a:noAutofit/>
          </a:bodyPr>
          <a:p>
            <a:pPr>
              <a:lnSpc>
                <a:spcPct val="85000"/>
              </a:lnSpc>
              <a:spcBef>
                <a:spcPts val="479"/>
              </a:spcBef>
            </a:pPr>
            <a:r>
              <a:rPr b="1" lang="en-US" sz="2400" spc="-1" strike="noStrike">
                <a:solidFill>
                  <a:srgbClr val="000000"/>
                </a:solidFill>
                <a:latin typeface="Arial (Body)"/>
                <a:ea typeface="MS PGothic"/>
              </a:rPr>
              <a:t>H</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T</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T</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P/1.0:</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GET</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POST</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HEAD</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Body)"/>
                <a:ea typeface="MS PGothic"/>
              </a:rPr>
              <a:t>asks server to leave requested object out of response</a:t>
            </a:r>
            <a:endParaRPr b="0" lang="en-US" sz="2400" spc="-1" strike="noStrike">
              <a:solidFill>
                <a:srgbClr val="000000"/>
              </a:solidFill>
              <a:latin typeface="Arial"/>
            </a:endParaRPr>
          </a:p>
        </p:txBody>
      </p:sp>
      <p:sp>
        <p:nvSpPr>
          <p:cNvPr id="453" name="TextShape 3"/>
          <p:cNvSpPr txBox="1"/>
          <p:nvPr/>
        </p:nvSpPr>
        <p:spPr>
          <a:xfrm>
            <a:off x="4441320" y="1600200"/>
            <a:ext cx="4245120" cy="4143960"/>
          </a:xfrm>
          <a:prstGeom prst="rect">
            <a:avLst/>
          </a:prstGeom>
          <a:noFill/>
          <a:ln>
            <a:noFill/>
          </a:ln>
        </p:spPr>
        <p:txBody>
          <a:bodyPr tIns="91440" bIns="91440">
            <a:noAutofit/>
          </a:bodyPr>
          <a:p>
            <a:pPr>
              <a:lnSpc>
                <a:spcPct val="85000"/>
              </a:lnSpc>
              <a:spcBef>
                <a:spcPts val="479"/>
              </a:spcBef>
            </a:pPr>
            <a:r>
              <a:rPr b="1" lang="en-US" sz="2400" spc="-1" strike="noStrike">
                <a:solidFill>
                  <a:srgbClr val="000000"/>
                </a:solidFill>
                <a:latin typeface="Arial (Body)"/>
                <a:ea typeface="MS PGothic"/>
              </a:rPr>
              <a:t>H</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T</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T</a:t>
            </a:r>
            <a:r>
              <a:rPr b="1" lang="en-US" sz="100" spc="-1" strike="noStrike">
                <a:solidFill>
                  <a:srgbClr val="000000"/>
                </a:solidFill>
                <a:latin typeface="Arial (Body)"/>
                <a:ea typeface="MS PGothic"/>
              </a:rPr>
              <a:t> </a:t>
            </a:r>
            <a:r>
              <a:rPr b="1" lang="en-US" sz="2400" spc="-1" strike="noStrike">
                <a:solidFill>
                  <a:srgbClr val="000000"/>
                </a:solidFill>
                <a:latin typeface="Arial (Body)"/>
                <a:ea typeface="MS PGothic"/>
              </a:rPr>
              <a:t>P/1.1:</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GET, POST, HEAD</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PUT</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Body)"/>
                <a:ea typeface="MS PGothic"/>
              </a:rPr>
              <a:t>uploads file in entity body to path specified in U</a:t>
            </a:r>
            <a:r>
              <a:rPr b="0" lang="en-US" sz="100" spc="-1" strike="noStrike">
                <a:solidFill>
                  <a:srgbClr val="000000"/>
                </a:solidFill>
                <a:latin typeface="Arial (Body)"/>
                <a:ea typeface="MS PGothic"/>
              </a:rPr>
              <a:t> </a:t>
            </a:r>
            <a:r>
              <a:rPr b="0" lang="en-US" sz="2400" spc="-1" strike="noStrike">
                <a:solidFill>
                  <a:srgbClr val="000000"/>
                </a:solidFill>
                <a:latin typeface="Arial (Body)"/>
                <a:ea typeface="MS PGothic"/>
              </a:rPr>
              <a:t>R</a:t>
            </a:r>
            <a:r>
              <a:rPr b="0" lang="en-US" sz="100" spc="-1" strike="noStrike">
                <a:solidFill>
                  <a:srgbClr val="000000"/>
                </a:solidFill>
                <a:latin typeface="Arial (Body)"/>
                <a:ea typeface="MS PGothic"/>
              </a:rPr>
              <a:t> </a:t>
            </a:r>
            <a:r>
              <a:rPr b="0" lang="en-US" sz="2400" spc="-1" strike="noStrike">
                <a:solidFill>
                  <a:srgbClr val="000000"/>
                </a:solidFill>
                <a:latin typeface="Arial (Body)"/>
                <a:ea typeface="MS PGothic"/>
              </a:rPr>
              <a:t>L field</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DELETE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Body)"/>
                <a:ea typeface="MS PGothic"/>
              </a:rPr>
              <a:t>deletes file specified in the U</a:t>
            </a:r>
            <a:r>
              <a:rPr b="0" lang="en-US" sz="100" spc="-1" strike="noStrike">
                <a:solidFill>
                  <a:srgbClr val="000000"/>
                </a:solidFill>
                <a:latin typeface="Arial (Body)"/>
                <a:ea typeface="MS PGothic"/>
              </a:rPr>
              <a:t> </a:t>
            </a:r>
            <a:r>
              <a:rPr b="0" lang="en-US" sz="2400" spc="-1" strike="noStrike">
                <a:solidFill>
                  <a:srgbClr val="000000"/>
                </a:solidFill>
                <a:latin typeface="Arial (Body)"/>
                <a:ea typeface="MS PGothic"/>
              </a:rPr>
              <a:t>R</a:t>
            </a:r>
            <a:r>
              <a:rPr b="0" lang="en-US" sz="100" spc="-1" strike="noStrike">
                <a:solidFill>
                  <a:srgbClr val="000000"/>
                </a:solidFill>
                <a:latin typeface="Arial (Body)"/>
                <a:ea typeface="MS PGothic"/>
              </a:rPr>
              <a:t> </a:t>
            </a:r>
            <a:r>
              <a:rPr b="0" lang="en-US" sz="2400" spc="-1" strike="noStrike">
                <a:solidFill>
                  <a:srgbClr val="000000"/>
                </a:solidFill>
                <a:latin typeface="Arial (Body)"/>
                <a:ea typeface="MS PGothic"/>
              </a:rPr>
              <a:t>L field</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a:off x="457200" y="-1584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H</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P Response Message</a:t>
            </a:r>
            <a:endParaRPr b="0" lang="en-US" sz="3400" spc="-1" strike="noStrike">
              <a:solidFill>
                <a:srgbClr val="000000"/>
              </a:solidFill>
              <a:latin typeface="Arial"/>
            </a:endParaRPr>
          </a:p>
        </p:txBody>
      </p:sp>
      <p:pic>
        <p:nvPicPr>
          <p:cNvPr id="455" name="Picture 11" descr="14 lines of code. The first line is the status line, or protocol statues code, status phrase. Lines 2 through 13 are the header lines. Line 14, the last line, is data, e g, the requested H T M L file. Line 1. H T T P forward slash 1 period 1 200 O K backward slash r backward slash n. Line 2. Date colon Sun comma 26 S e p 2010 20 colon 0 9 colon 20 G M T backward slash r backward slash n. Line 3. Server colon Apache forward slash 2 period 0 period 52 left parenthesis C e n t O S right parenthesis backward slash r backwards slash n. Line 4. Last hyphen Modified colon Tue comma 30 O c t 2007 17 colon 0 0 colon 0 2. Line 5. Indent G M T backward slash r backward slash n. Line 6. E Tag colon double quote 17 d c 6 hyphen 1 5 c hyphen b f 7 1 6 8 8 0 double quote backward slash r backward slash n. Line 7. Accept hyphen Ranges colon bytes backward slash r backward slash n. Line 8. Content hyphen Length colon 2 6 5 2 backward slash r backward slash n. Line 9. Keep hyphen Alive colon timeout = 10 comma max = 100 backward slash r backward slash n. Line 10. Connection colon Keep hyphen Alive backward slash r backward slash n. Line 11. Content hyphen Type colon text forward slash h t m l semicolon charset = I S O dash 8 8 5 9 hyphen. Line 12. Indent 1 backward slash r backward slash n. Line 13. Backward slash r backward slash n. Line 14. Data data data data."/>
          <p:cNvPicPr/>
          <p:nvPr/>
        </p:nvPicPr>
        <p:blipFill>
          <a:blip r:embed="rId1"/>
          <a:stretch/>
        </p:blipFill>
        <p:spPr>
          <a:xfrm>
            <a:off x="554040" y="1421280"/>
            <a:ext cx="7709040" cy="4178520"/>
          </a:xfrm>
          <a:prstGeom prst="rect">
            <a:avLst/>
          </a:prstGeom>
          <a:ln>
            <a:noFill/>
          </a:ln>
        </p:spPr>
      </p:pic>
      <p:sp>
        <p:nvSpPr>
          <p:cNvPr id="456" name="TextShape 2"/>
          <p:cNvSpPr txBox="1"/>
          <p:nvPr/>
        </p:nvSpPr>
        <p:spPr>
          <a:xfrm>
            <a:off x="457200" y="5781600"/>
            <a:ext cx="8229240" cy="525240"/>
          </a:xfrm>
          <a:prstGeom prst="rect">
            <a:avLst/>
          </a:prstGeom>
          <a:noFill/>
          <a:ln>
            <a:noFill/>
          </a:ln>
        </p:spPr>
        <p:txBody>
          <a:bodyPr tIns="91440" bIns="91440" anchor="ctr">
            <a:noAutofit/>
          </a:bodyPr>
          <a:p>
            <a:pPr>
              <a:lnSpc>
                <a:spcPct val="100000"/>
              </a:lnSpc>
              <a:spcBef>
                <a:spcPts val="360"/>
              </a:spcBef>
            </a:pPr>
            <a:r>
              <a:rPr b="0" lang="en-US" sz="1800" spc="-1" strike="noStrike">
                <a:solidFill>
                  <a:srgbClr val="000000"/>
                </a:solidFill>
                <a:latin typeface="Arial"/>
                <a:ea typeface="MS PGothic"/>
              </a:rPr>
              <a:t>* Check out the online interactive exercises for more examples: </a:t>
            </a:r>
            <a:r>
              <a:rPr b="0" lang="en-US" sz="1800" spc="-1" strike="noStrike" u="sng">
                <a:solidFill>
                  <a:srgbClr val="3c1581"/>
                </a:solidFill>
                <a:uFillTx/>
                <a:latin typeface="Arial"/>
                <a:ea typeface="MS PGothic"/>
                <a:hlinkClick r:id="rId2"/>
              </a:rPr>
              <a:t>http</a:t>
            </a:r>
            <a:r>
              <a:rPr b="0" lang="en-US" sz="1800" spc="-1" strike="noStrike" u="sng">
                <a:solidFill>
                  <a:srgbClr val="3c1581"/>
                </a:solidFill>
                <a:uFillTx/>
                <a:latin typeface="Arial"/>
                <a:ea typeface="MS PGothic"/>
                <a:hlinkClick r:id="rId3"/>
              </a:rPr>
              <a:t>://gaia.cs.umass.edu/kurose_ross/interactive/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TextShape 1"/>
          <p:cNvSpPr txBox="1"/>
          <p:nvPr/>
        </p:nvSpPr>
        <p:spPr>
          <a:xfrm>
            <a:off x="457200" y="-1584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H</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T</a:t>
            </a:r>
            <a:r>
              <a:rPr b="1" lang="en-US" sz="100" spc="-1" strike="noStrike">
                <a:solidFill>
                  <a:srgbClr val="007fa3"/>
                </a:solidFill>
                <a:latin typeface="Times New Roman"/>
                <a:ea typeface="MS PGothic"/>
              </a:rPr>
              <a:t> </a:t>
            </a:r>
            <a:r>
              <a:rPr b="1" lang="en-US" sz="3400" spc="-1" strike="noStrike">
                <a:solidFill>
                  <a:srgbClr val="007fa3"/>
                </a:solidFill>
                <a:latin typeface="Times New Roman"/>
                <a:ea typeface="MS PGothic"/>
              </a:rPr>
              <a:t>P Response Status Codes</a:t>
            </a:r>
            <a:endParaRPr b="0" lang="en-US" sz="3400" spc="-1" strike="noStrike">
              <a:solidFill>
                <a:srgbClr val="000000"/>
              </a:solidFill>
              <a:latin typeface="Arial"/>
            </a:endParaRPr>
          </a:p>
        </p:txBody>
      </p:sp>
      <p:sp>
        <p:nvSpPr>
          <p:cNvPr id="458" name="TextShape 2"/>
          <p:cNvSpPr txBox="1"/>
          <p:nvPr/>
        </p:nvSpPr>
        <p:spPr>
          <a:xfrm>
            <a:off x="457200" y="1600200"/>
            <a:ext cx="8229240" cy="40701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1800" spc="-1" strike="noStrike">
                <a:solidFill>
                  <a:srgbClr val="000000"/>
                </a:solidFill>
                <a:latin typeface="Arial (Body)"/>
                <a:ea typeface="MS PGothic"/>
              </a:rPr>
              <a:t>status code appears in 1st line in server-to-client response message.</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1800" spc="-1" strike="noStrike">
                <a:solidFill>
                  <a:srgbClr val="000000"/>
                </a:solidFill>
                <a:latin typeface="Arial (Body)"/>
                <a:ea typeface="MS PGothic"/>
              </a:rPr>
              <a:t>some sample codes:</a:t>
            </a:r>
            <a:endParaRPr b="0" lang="en-US" sz="1800" spc="-1" strike="noStrike">
              <a:solidFill>
                <a:srgbClr val="000000"/>
              </a:solidFill>
              <a:latin typeface="Arial"/>
            </a:endParaRPr>
          </a:p>
        </p:txBody>
      </p:sp>
      <p:sp>
        <p:nvSpPr>
          <p:cNvPr id="459" name="TextShape 3"/>
          <p:cNvSpPr txBox="1"/>
          <p:nvPr/>
        </p:nvSpPr>
        <p:spPr>
          <a:xfrm>
            <a:off x="457200" y="2635200"/>
            <a:ext cx="8065800" cy="4070160"/>
          </a:xfrm>
          <a:prstGeom prst="rect">
            <a:avLst/>
          </a:prstGeom>
          <a:noFill/>
          <a:ln>
            <a:noFill/>
          </a:ln>
        </p:spPr>
        <p:txBody>
          <a:bodyPr tIns="91440" bIns="91440">
            <a:noAutofit/>
          </a:bodyPr>
          <a:p>
            <a:pPr marL="255600">
              <a:lnSpc>
                <a:spcPct val="100000"/>
              </a:lnSpc>
              <a:spcBef>
                <a:spcPts val="799"/>
              </a:spcBef>
            </a:pPr>
            <a:r>
              <a:rPr b="1" lang="en-US" sz="1800" spc="-1" strike="noStrike">
                <a:solidFill>
                  <a:srgbClr val="000000"/>
                </a:solidFill>
                <a:latin typeface="Courier New"/>
                <a:ea typeface="MS PGothic"/>
              </a:rPr>
              <a:t>200 OK</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1800" spc="-1" strike="noStrike">
                <a:solidFill>
                  <a:srgbClr val="000000"/>
                </a:solidFill>
                <a:latin typeface="Arial (Body)"/>
                <a:ea typeface="MS PGothic"/>
              </a:rPr>
              <a:t>request succeeded, requested object later in this msg</a:t>
            </a:r>
            <a:endParaRPr b="0" lang="en-US" sz="1800" spc="-1" strike="noStrike">
              <a:solidFill>
                <a:srgbClr val="000000"/>
              </a:solidFill>
              <a:latin typeface="Arial"/>
            </a:endParaRPr>
          </a:p>
          <a:p>
            <a:pPr marL="255600">
              <a:lnSpc>
                <a:spcPct val="100000"/>
              </a:lnSpc>
              <a:spcBef>
                <a:spcPts val="799"/>
              </a:spcBef>
            </a:pPr>
            <a:r>
              <a:rPr b="1" lang="en-US" sz="1800" spc="-1" strike="noStrike">
                <a:solidFill>
                  <a:srgbClr val="000000"/>
                </a:solidFill>
                <a:latin typeface="Courier New"/>
                <a:ea typeface="MS PGothic"/>
              </a:rPr>
              <a:t>301 Moved Permanently</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1800" spc="-1" strike="noStrike">
                <a:solidFill>
                  <a:srgbClr val="000000"/>
                </a:solidFill>
                <a:latin typeface="Arial (Body)"/>
                <a:ea typeface="MS PGothic"/>
              </a:rPr>
              <a:t>requested object moved, new location specified later in this msg (Location:)</a:t>
            </a:r>
            <a:endParaRPr b="0" lang="en-US" sz="1800" spc="-1" strike="noStrike">
              <a:solidFill>
                <a:srgbClr val="000000"/>
              </a:solidFill>
              <a:latin typeface="Arial"/>
            </a:endParaRPr>
          </a:p>
          <a:p>
            <a:pPr marL="255600">
              <a:lnSpc>
                <a:spcPct val="100000"/>
              </a:lnSpc>
              <a:spcBef>
                <a:spcPts val="799"/>
              </a:spcBef>
            </a:pPr>
            <a:r>
              <a:rPr b="1" lang="en-US" sz="1800" spc="-1" strike="noStrike">
                <a:solidFill>
                  <a:srgbClr val="000000"/>
                </a:solidFill>
                <a:latin typeface="Courier New"/>
                <a:ea typeface="MS PGothic"/>
              </a:rPr>
              <a:t>400 Bad Request</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1800" spc="-1" strike="noStrike">
                <a:solidFill>
                  <a:srgbClr val="000000"/>
                </a:solidFill>
                <a:latin typeface="Arial (Body)"/>
                <a:ea typeface="MS PGothic"/>
              </a:rPr>
              <a:t>request msg not understood by server</a:t>
            </a:r>
            <a:endParaRPr b="0" lang="en-US" sz="1800" spc="-1" strike="noStrike">
              <a:solidFill>
                <a:srgbClr val="000000"/>
              </a:solidFill>
              <a:latin typeface="Arial"/>
            </a:endParaRPr>
          </a:p>
          <a:p>
            <a:pPr marL="255600">
              <a:lnSpc>
                <a:spcPct val="100000"/>
              </a:lnSpc>
              <a:spcBef>
                <a:spcPts val="799"/>
              </a:spcBef>
            </a:pPr>
            <a:r>
              <a:rPr b="1" lang="en-US" sz="1800" spc="-1" strike="noStrike">
                <a:solidFill>
                  <a:srgbClr val="000000"/>
                </a:solidFill>
                <a:latin typeface="Courier New"/>
                <a:ea typeface="MS PGothic"/>
              </a:rPr>
              <a:t>404 Not Found</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1800" spc="-1" strike="noStrike">
                <a:solidFill>
                  <a:srgbClr val="000000"/>
                </a:solidFill>
                <a:latin typeface="Arial (Body)"/>
                <a:ea typeface="MS PGothic"/>
              </a:rPr>
              <a:t>requested document not found on this server</a:t>
            </a:r>
            <a:endParaRPr b="0" lang="en-US" sz="1800" spc="-1" strike="noStrike">
              <a:solidFill>
                <a:srgbClr val="000000"/>
              </a:solidFill>
              <a:latin typeface="Arial"/>
            </a:endParaRPr>
          </a:p>
          <a:p>
            <a:pPr marL="255600">
              <a:lnSpc>
                <a:spcPct val="100000"/>
              </a:lnSpc>
              <a:spcBef>
                <a:spcPts val="799"/>
              </a:spcBef>
            </a:pPr>
            <a:r>
              <a:rPr b="1" lang="en-US" sz="1800" spc="-1" strike="noStrike">
                <a:solidFill>
                  <a:srgbClr val="000000"/>
                </a:solidFill>
                <a:latin typeface="Courier New"/>
                <a:ea typeface="MS PGothic"/>
              </a:rPr>
              <a:t>505 HTTP Version Not Supported</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Arial"/>
              </a:rPr>
              <a:t>Trying out H</a:t>
            </a:r>
            <a:r>
              <a:rPr b="1" lang="en-US" sz="100" spc="-1" strike="noStrike">
                <a:solidFill>
                  <a:srgbClr val="007fa3"/>
                </a:solidFill>
                <a:latin typeface="Times New Roman"/>
                <a:ea typeface="Arial"/>
              </a:rPr>
              <a:t> </a:t>
            </a:r>
            <a:r>
              <a:rPr b="1" lang="en-US" sz="3400" spc="-1" strike="noStrike">
                <a:solidFill>
                  <a:srgbClr val="007fa3"/>
                </a:solidFill>
                <a:latin typeface="Times New Roman"/>
                <a:ea typeface="Arial"/>
              </a:rPr>
              <a:t>T</a:t>
            </a:r>
            <a:r>
              <a:rPr b="1" lang="en-US" sz="100" spc="-1" strike="noStrike">
                <a:solidFill>
                  <a:srgbClr val="007fa3"/>
                </a:solidFill>
                <a:latin typeface="Times New Roman"/>
                <a:ea typeface="Arial"/>
              </a:rPr>
              <a:t> </a:t>
            </a:r>
            <a:r>
              <a:rPr b="1" lang="en-US" sz="3400" spc="-1" strike="noStrike">
                <a:solidFill>
                  <a:srgbClr val="007fa3"/>
                </a:solidFill>
                <a:latin typeface="Times New Roman"/>
                <a:ea typeface="Arial"/>
              </a:rPr>
              <a:t>T</a:t>
            </a:r>
            <a:r>
              <a:rPr b="1" lang="en-US" sz="100" spc="-1" strike="noStrike">
                <a:solidFill>
                  <a:srgbClr val="007fa3"/>
                </a:solidFill>
                <a:latin typeface="Times New Roman"/>
                <a:ea typeface="Arial"/>
              </a:rPr>
              <a:t> </a:t>
            </a:r>
            <a:r>
              <a:rPr b="1" lang="en-US" sz="3400" spc="-1" strike="noStrike">
                <a:solidFill>
                  <a:srgbClr val="007fa3"/>
                </a:solidFill>
                <a:latin typeface="Times New Roman"/>
                <a:ea typeface="Arial"/>
              </a:rPr>
              <a:t>P (Client Side) for Yourself</a:t>
            </a:r>
            <a:endParaRPr b="0" lang="en-US" sz="3400" spc="-1" strike="noStrike">
              <a:solidFill>
                <a:srgbClr val="000000"/>
              </a:solidFill>
              <a:latin typeface="Arial"/>
            </a:endParaRPr>
          </a:p>
        </p:txBody>
      </p:sp>
      <p:sp>
        <p:nvSpPr>
          <p:cNvPr id="461" name="TextShape 2"/>
          <p:cNvSpPr txBox="1"/>
          <p:nvPr/>
        </p:nvSpPr>
        <p:spPr>
          <a:xfrm>
            <a:off x="457200" y="1600200"/>
            <a:ext cx="8229240" cy="391680"/>
          </a:xfrm>
          <a:prstGeom prst="rect">
            <a:avLst/>
          </a:prstGeom>
          <a:noFill/>
          <a:ln>
            <a:noFill/>
          </a:ln>
        </p:spPr>
        <p:txBody>
          <a:bodyPr tIns="91440" bIns="91440">
            <a:noAutofit/>
          </a:bodyPr>
          <a:p>
            <a:pPr marL="432000" indent="-431640">
              <a:lnSpc>
                <a:spcPct val="100000"/>
              </a:lnSpc>
              <a:spcBef>
                <a:spcPts val="1500"/>
              </a:spcBef>
            </a:pPr>
            <a:r>
              <a:rPr b="0" lang="en-US" sz="2000" spc="-1" strike="noStrike">
                <a:solidFill>
                  <a:srgbClr val="000000"/>
                </a:solidFill>
                <a:latin typeface="Arial"/>
                <a:ea typeface="Arial"/>
              </a:rPr>
              <a:t>1. Telnet to your favorite Web server:</a:t>
            </a:r>
            <a:endParaRPr b="0" lang="en-US" sz="2000" spc="-1" strike="noStrike">
              <a:solidFill>
                <a:srgbClr val="000000"/>
              </a:solidFill>
              <a:latin typeface="Arial"/>
            </a:endParaRPr>
          </a:p>
        </p:txBody>
      </p:sp>
      <p:pic>
        <p:nvPicPr>
          <p:cNvPr id="462" name="Picture 6" descr="A line of code with explanation. t e l n e t g a i a dot c s dot u m a s s dot e d u 80. This opens T C P connection to port 80, the default H T T P server port, at g a i a dot c s dot u mass dot e d u. Anything typed in will be sent to port 80 at g a i a dot c s dot u mass dot e d u."/>
          <p:cNvPicPr/>
          <p:nvPr/>
        </p:nvPicPr>
        <p:blipFill>
          <a:blip r:embed="rId1"/>
          <a:stretch/>
        </p:blipFill>
        <p:spPr>
          <a:xfrm>
            <a:off x="780840" y="2062800"/>
            <a:ext cx="6141960" cy="1217880"/>
          </a:xfrm>
          <a:prstGeom prst="rect">
            <a:avLst/>
          </a:prstGeom>
          <a:ln>
            <a:noFill/>
          </a:ln>
        </p:spPr>
      </p:pic>
      <p:sp>
        <p:nvSpPr>
          <p:cNvPr id="463" name="TextShape 3"/>
          <p:cNvSpPr txBox="1"/>
          <p:nvPr/>
        </p:nvSpPr>
        <p:spPr>
          <a:xfrm>
            <a:off x="473760" y="3327480"/>
            <a:ext cx="8229240" cy="361800"/>
          </a:xfrm>
          <a:prstGeom prst="rect">
            <a:avLst/>
          </a:prstGeom>
          <a:noFill/>
          <a:ln>
            <a:noFill/>
          </a:ln>
        </p:spPr>
        <p:txBody>
          <a:bodyPr tIns="91440" bIns="91440">
            <a:noAutofit/>
          </a:bodyPr>
          <a:p>
            <a:pPr marL="432000" indent="-431640">
              <a:lnSpc>
                <a:spcPct val="100000"/>
              </a:lnSpc>
              <a:spcBef>
                <a:spcPts val="1500"/>
              </a:spcBef>
            </a:pPr>
            <a:r>
              <a:rPr b="0" lang="en-US" sz="2000" spc="-1" strike="noStrike">
                <a:solidFill>
                  <a:srgbClr val="000000"/>
                </a:solidFill>
                <a:latin typeface="Arial"/>
                <a:ea typeface="Arial"/>
              </a:rPr>
              <a:t>2. type in a GET H</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request:</a:t>
            </a:r>
            <a:endParaRPr b="0" lang="en-US" sz="2000" spc="-1" strike="noStrike">
              <a:solidFill>
                <a:srgbClr val="000000"/>
              </a:solidFill>
              <a:latin typeface="Arial"/>
            </a:endParaRPr>
          </a:p>
        </p:txBody>
      </p:sp>
      <p:pic>
        <p:nvPicPr>
          <p:cNvPr id="464" name="Picture 7" descr="2 lines of code with explanation. Line 1. G E T forward slash kurose underscore ross forward slash interactive forward slash index period p h p H T T P forward slash 1 period 1. Line 2. Host colon g a i a dot c s dot u m a s s dot e d u. Explanation. By typing this in, hit carriage return twice, you send this minimal, but complete, G E T request to H T T P server."/>
          <p:cNvPicPr/>
          <p:nvPr/>
        </p:nvPicPr>
        <p:blipFill>
          <a:blip r:embed="rId2"/>
          <a:stretch/>
        </p:blipFill>
        <p:spPr>
          <a:xfrm>
            <a:off x="446400" y="3871080"/>
            <a:ext cx="6846840" cy="1617120"/>
          </a:xfrm>
          <a:prstGeom prst="rect">
            <a:avLst/>
          </a:prstGeom>
          <a:ln>
            <a:noFill/>
          </a:ln>
        </p:spPr>
      </p:pic>
      <p:sp>
        <p:nvSpPr>
          <p:cNvPr id="465" name="TextShape 4"/>
          <p:cNvSpPr txBox="1"/>
          <p:nvPr/>
        </p:nvSpPr>
        <p:spPr>
          <a:xfrm>
            <a:off x="457200" y="5446800"/>
            <a:ext cx="8229240" cy="382320"/>
          </a:xfrm>
          <a:prstGeom prst="rect">
            <a:avLst/>
          </a:prstGeom>
          <a:noFill/>
          <a:ln>
            <a:noFill/>
          </a:ln>
        </p:spPr>
        <p:txBody>
          <a:bodyPr tIns="91440" bIns="91440">
            <a:noAutofit/>
          </a:bodyPr>
          <a:p>
            <a:pPr marL="432000" indent="-431640">
              <a:lnSpc>
                <a:spcPct val="100000"/>
              </a:lnSpc>
              <a:spcBef>
                <a:spcPts val="1500"/>
              </a:spcBef>
            </a:pPr>
            <a:r>
              <a:rPr b="0" lang="en-US" sz="2000" spc="-1" strike="noStrike">
                <a:solidFill>
                  <a:srgbClr val="000000"/>
                </a:solidFill>
                <a:latin typeface="Arial"/>
                <a:ea typeface="Arial"/>
              </a:rPr>
              <a:t>3. look at response message sent by H</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server!</a:t>
            </a:r>
            <a:endParaRPr b="0" lang="en-US" sz="2000" spc="-1" strike="noStrike">
              <a:solidFill>
                <a:srgbClr val="000000"/>
              </a:solidFill>
              <a:latin typeface="Arial"/>
            </a:endParaRPr>
          </a:p>
        </p:txBody>
      </p:sp>
      <p:sp>
        <p:nvSpPr>
          <p:cNvPr id="466" name="TextShape 5"/>
          <p:cNvSpPr txBox="1"/>
          <p:nvPr/>
        </p:nvSpPr>
        <p:spPr>
          <a:xfrm>
            <a:off x="457200" y="5878440"/>
            <a:ext cx="8229240" cy="309960"/>
          </a:xfrm>
          <a:prstGeom prst="rect">
            <a:avLst/>
          </a:prstGeom>
          <a:noFill/>
          <a:ln>
            <a:noFill/>
          </a:ln>
        </p:spPr>
        <p:txBody>
          <a:bodyPr tIns="91440" bIns="91440" anchor="ctr">
            <a:noAutofit/>
          </a:bodyPr>
          <a:p>
            <a:pPr>
              <a:lnSpc>
                <a:spcPct val="100000"/>
              </a:lnSpc>
            </a:pPr>
            <a:r>
              <a:rPr b="0" lang="en-US" sz="2000" spc="-1" strike="noStrike">
                <a:solidFill>
                  <a:srgbClr val="000000"/>
                </a:solidFill>
                <a:latin typeface="Arial"/>
                <a:ea typeface="Arial"/>
              </a:rPr>
              <a:t>(or use Wireshark to look at captured H</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request/response)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TextShape 1"/>
          <p:cNvSpPr txBox="1"/>
          <p:nvPr/>
        </p:nvSpPr>
        <p:spPr>
          <a:xfrm>
            <a:off x="457200" y="-1584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User-Server State: Cookies</a:t>
            </a:r>
            <a:endParaRPr b="0" lang="en-US" sz="3400" spc="-1" strike="noStrike">
              <a:solidFill>
                <a:srgbClr val="000000"/>
              </a:solidFill>
              <a:latin typeface="Arial"/>
            </a:endParaRPr>
          </a:p>
        </p:txBody>
      </p:sp>
      <p:sp>
        <p:nvSpPr>
          <p:cNvPr id="468" name="TextShape 2"/>
          <p:cNvSpPr txBox="1"/>
          <p:nvPr/>
        </p:nvSpPr>
        <p:spPr>
          <a:xfrm>
            <a:off x="457200" y="1627560"/>
            <a:ext cx="4387320" cy="4498560"/>
          </a:xfrm>
          <a:prstGeom prst="rect">
            <a:avLst/>
          </a:prstGeom>
          <a:noFill/>
          <a:ln>
            <a:noFill/>
          </a:ln>
        </p:spPr>
        <p:txBody>
          <a:bodyPr tIns="91440" bIns="91440">
            <a:noAutofit/>
          </a:bodyPr>
          <a:p>
            <a:pPr>
              <a:lnSpc>
                <a:spcPct val="90000"/>
              </a:lnSpc>
              <a:spcBef>
                <a:spcPts val="439"/>
              </a:spcBef>
            </a:pPr>
            <a:r>
              <a:rPr b="0" lang="en-US" sz="2200" spc="-1" strike="noStrike">
                <a:solidFill>
                  <a:srgbClr val="000000"/>
                </a:solidFill>
                <a:latin typeface="Arial (Body)"/>
                <a:ea typeface="MS PGothic"/>
              </a:rPr>
              <a:t>many Web sites use cookies</a:t>
            </a:r>
            <a:endParaRPr b="0" lang="en-US" sz="2200" spc="-1" strike="noStrike">
              <a:solidFill>
                <a:srgbClr val="000000"/>
              </a:solidFill>
              <a:latin typeface="Arial"/>
            </a:endParaRPr>
          </a:p>
          <a:p>
            <a:pPr>
              <a:lnSpc>
                <a:spcPct val="90000"/>
              </a:lnSpc>
              <a:spcBef>
                <a:spcPts val="439"/>
              </a:spcBef>
            </a:pPr>
            <a:r>
              <a:rPr b="1" lang="en-US" sz="2200" spc="-1" strike="noStrike">
                <a:solidFill>
                  <a:srgbClr val="000000"/>
                </a:solidFill>
                <a:latin typeface="Arial (Body)"/>
                <a:ea typeface="MS PGothic"/>
              </a:rPr>
              <a:t>four components:</a:t>
            </a:r>
            <a:endParaRPr b="0" lang="en-US" sz="2200" spc="-1" strike="noStrike">
              <a:solidFill>
                <a:srgbClr val="000000"/>
              </a:solidFill>
              <a:latin typeface="Arial"/>
            </a:endParaRPr>
          </a:p>
          <a:p>
            <a:pPr marL="741600" indent="-284040">
              <a:lnSpc>
                <a:spcPct val="100000"/>
              </a:lnSpc>
              <a:spcBef>
                <a:spcPts val="601"/>
              </a:spcBef>
            </a:pPr>
            <a:r>
              <a:rPr b="0" lang="en-US" sz="2200" spc="-1" strike="noStrike">
                <a:solidFill>
                  <a:srgbClr val="000000"/>
                </a:solidFill>
                <a:latin typeface="Arial (Body)"/>
                <a:ea typeface="MS PGothic"/>
              </a:rPr>
              <a:t>1) cookie header line of H</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P </a:t>
            </a:r>
            <a:r>
              <a:rPr b="1" lang="en-US" sz="2200" spc="-1" strike="noStrike">
                <a:solidFill>
                  <a:srgbClr val="000000"/>
                </a:solidFill>
                <a:latin typeface="Arial (Body)"/>
                <a:ea typeface="MS PGothic"/>
              </a:rPr>
              <a:t>response</a:t>
            </a:r>
            <a:r>
              <a:rPr b="0" lang="en-US" sz="2200" spc="-1" strike="noStrike">
                <a:solidFill>
                  <a:srgbClr val="000000"/>
                </a:solidFill>
                <a:latin typeface="Arial (Body)"/>
                <a:ea typeface="MS PGothic"/>
              </a:rPr>
              <a:t> message</a:t>
            </a:r>
            <a:endParaRPr b="0" lang="en-US" sz="2200" spc="-1" strike="noStrike">
              <a:solidFill>
                <a:srgbClr val="000000"/>
              </a:solidFill>
              <a:latin typeface="Arial"/>
            </a:endParaRPr>
          </a:p>
          <a:p>
            <a:pPr marL="741600" indent="-284040">
              <a:lnSpc>
                <a:spcPct val="100000"/>
              </a:lnSpc>
              <a:spcBef>
                <a:spcPts val="601"/>
              </a:spcBef>
            </a:pPr>
            <a:r>
              <a:rPr b="0" lang="en-US" sz="2200" spc="-1" strike="noStrike">
                <a:solidFill>
                  <a:srgbClr val="000000"/>
                </a:solidFill>
                <a:latin typeface="Arial (Body)"/>
                <a:ea typeface="MS PGothic"/>
              </a:rPr>
              <a:t>2) cookie header line in next H</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P </a:t>
            </a:r>
            <a:r>
              <a:rPr b="1" lang="en-US" sz="2200" spc="-1" strike="noStrike">
                <a:solidFill>
                  <a:srgbClr val="000000"/>
                </a:solidFill>
                <a:latin typeface="Arial (Body)"/>
                <a:ea typeface="MS PGothic"/>
              </a:rPr>
              <a:t>request</a:t>
            </a:r>
            <a:r>
              <a:rPr b="0" lang="en-US" sz="2200" spc="-1" strike="noStrike">
                <a:solidFill>
                  <a:srgbClr val="000000"/>
                </a:solidFill>
                <a:latin typeface="Arial (Body)"/>
                <a:ea typeface="MS PGothic"/>
              </a:rPr>
              <a:t> message</a:t>
            </a:r>
            <a:endParaRPr b="0" lang="en-US" sz="2200" spc="-1" strike="noStrike">
              <a:solidFill>
                <a:srgbClr val="000000"/>
              </a:solidFill>
              <a:latin typeface="Arial"/>
            </a:endParaRPr>
          </a:p>
          <a:p>
            <a:pPr marL="741600" indent="-284040">
              <a:lnSpc>
                <a:spcPct val="100000"/>
              </a:lnSpc>
              <a:spcBef>
                <a:spcPts val="601"/>
              </a:spcBef>
            </a:pPr>
            <a:r>
              <a:rPr b="0" lang="en-US" sz="2200" spc="-1" strike="noStrike">
                <a:solidFill>
                  <a:srgbClr val="000000"/>
                </a:solidFill>
                <a:latin typeface="Arial (Body)"/>
                <a:ea typeface="MS PGothic"/>
              </a:rPr>
              <a:t>3) cookie file kept on user’s host, managed by user’s browser</a:t>
            </a:r>
            <a:endParaRPr b="0" lang="en-US" sz="2200" spc="-1" strike="noStrike">
              <a:solidFill>
                <a:srgbClr val="000000"/>
              </a:solidFill>
              <a:latin typeface="Arial"/>
            </a:endParaRPr>
          </a:p>
          <a:p>
            <a:pPr marL="741600" indent="-284040">
              <a:lnSpc>
                <a:spcPct val="100000"/>
              </a:lnSpc>
              <a:spcBef>
                <a:spcPts val="601"/>
              </a:spcBef>
            </a:pPr>
            <a:r>
              <a:rPr b="0" lang="en-US" sz="2200" spc="-1" strike="noStrike">
                <a:solidFill>
                  <a:srgbClr val="000000"/>
                </a:solidFill>
                <a:latin typeface="Arial (Body)"/>
                <a:ea typeface="MS PGothic"/>
              </a:rPr>
              <a:t>4) back-end database at Web site</a:t>
            </a:r>
            <a:endParaRPr b="0" lang="en-US" sz="2200" spc="-1" strike="noStrike">
              <a:solidFill>
                <a:srgbClr val="000000"/>
              </a:solidFill>
              <a:latin typeface="Arial"/>
            </a:endParaRPr>
          </a:p>
        </p:txBody>
      </p:sp>
      <p:sp>
        <p:nvSpPr>
          <p:cNvPr id="469" name="TextShape 3"/>
          <p:cNvSpPr txBox="1"/>
          <p:nvPr/>
        </p:nvSpPr>
        <p:spPr>
          <a:xfrm>
            <a:off x="4996440" y="1460880"/>
            <a:ext cx="3690000" cy="4878720"/>
          </a:xfrm>
          <a:prstGeom prst="rect">
            <a:avLst/>
          </a:prstGeom>
          <a:noFill/>
          <a:ln>
            <a:noFill/>
          </a:ln>
        </p:spPr>
        <p:txBody>
          <a:bodyPr tIns="91440" bIns="91440">
            <a:noAutofit/>
          </a:bodyPr>
          <a:p>
            <a:pPr>
              <a:lnSpc>
                <a:spcPct val="85000"/>
              </a:lnSpc>
              <a:spcBef>
                <a:spcPts val="439"/>
              </a:spcBef>
            </a:pPr>
            <a:r>
              <a:rPr b="1" lang="en-US" sz="2200" spc="-1" strike="noStrike">
                <a:solidFill>
                  <a:srgbClr val="000000"/>
                </a:solidFill>
                <a:latin typeface="Arial (Body)"/>
                <a:ea typeface="MS PGothic"/>
              </a:rPr>
              <a:t>example:</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Body)"/>
                <a:ea typeface="MS PGothic"/>
              </a:rPr>
              <a:t>Susan always access Internet from P</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C</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Body)"/>
                <a:ea typeface="MS PGothic"/>
              </a:rPr>
              <a:t>visits specific e-commerce site for first time</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Body)"/>
                <a:ea typeface="MS PGothic"/>
              </a:rPr>
              <a:t>when initial H</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T</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P requests arrives at site, site creates:</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Body)"/>
                <a:ea typeface="MS PGothic"/>
              </a:rPr>
              <a:t>unique I</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D</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Body)"/>
                <a:ea typeface="MS PGothic"/>
              </a:rPr>
              <a:t>entry in backend database for I</a:t>
            </a:r>
            <a:r>
              <a:rPr b="0" lang="en-US" sz="100" spc="-1" strike="noStrike">
                <a:solidFill>
                  <a:srgbClr val="000000"/>
                </a:solidFill>
                <a:latin typeface="Arial (Body)"/>
                <a:ea typeface="MS PGothic"/>
              </a:rPr>
              <a:t> </a:t>
            </a:r>
            <a:r>
              <a:rPr b="0" lang="en-US" sz="2200" spc="-1" strike="noStrike">
                <a:solidFill>
                  <a:srgbClr val="000000"/>
                </a:solidFill>
                <a:latin typeface="Arial (Body)"/>
                <a:ea typeface="MS PGothic"/>
              </a:rPr>
              <a:t>D</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Cookies: keeping “state”</a:t>
            </a:r>
            <a:endParaRPr b="0" lang="en-US" sz="3400" spc="-1" strike="noStrike">
              <a:solidFill>
                <a:srgbClr val="000000"/>
              </a:solidFill>
              <a:latin typeface="Arial"/>
            </a:endParaRPr>
          </a:p>
        </p:txBody>
      </p:sp>
      <p:pic>
        <p:nvPicPr>
          <p:cNvPr id="471" name="Picture 3" descr="A diagram of cookies in computer communication. A P C, the client host, and a server, the server host, are beside each other. A vertical line, time, draws down from each computer parallel to each other. 6 arrows bounce from 1 time line to the next and back, starting with the P C client host. Where the arrows touch the client host time line, the cookies are noted. When arrows touch the server host time line, an action is noted. Client host. Cookie, ebay, 8 7 3 4. Arrow to server, usual h t t p request message. Server host. Action, server creates I D 16 7 8 for user. Double ended arrow to cookie, entry in backend database. Arrow to client host, usual h t t p response, Set hyphen cookie colon 1 6 7 8. Client host. Cookie, amazon, 1 6 78, ebay, 8 7 3 4. Arrow to server, usual h t t p request message, cookie colon 1 6 7 8. Server host. Action, cookie specific action. Double ended arrow to cookie, access. Arrow to client host, usual h t t p response message. Client host. The incoming arrow from server host and the next outgoing arrow are spread further apart, indicating a week between actions. Cookie, amazon, 1 6 7 8, ebay, 8 7 3 4. Arrow to server, usual h t t p request message, cookie colon 1 6 7 8. Server host. Action, cookie specific action. Double ended arrow to cookie, access. Arrow to client host, usual h t t p response message."/>
          <p:cNvPicPr/>
          <p:nvPr/>
        </p:nvPicPr>
        <p:blipFill>
          <a:blip r:embed="rId1"/>
          <a:stretch/>
        </p:blipFill>
        <p:spPr>
          <a:xfrm>
            <a:off x="2292120" y="1682640"/>
            <a:ext cx="4559040" cy="4258080"/>
          </a:xfrm>
          <a:prstGeom prst="rect">
            <a:avLst/>
          </a:prstGeom>
          <a:ln>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Cookies</a:t>
            </a:r>
            <a:endParaRPr b="0" lang="en-US" sz="3400" spc="-1" strike="noStrike">
              <a:solidFill>
                <a:srgbClr val="000000"/>
              </a:solidFill>
              <a:latin typeface="Arial"/>
            </a:endParaRPr>
          </a:p>
        </p:txBody>
      </p:sp>
      <p:sp>
        <p:nvSpPr>
          <p:cNvPr id="473" name="TextShape 2"/>
          <p:cNvSpPr txBox="1"/>
          <p:nvPr/>
        </p:nvSpPr>
        <p:spPr>
          <a:xfrm>
            <a:off x="457200" y="1600200"/>
            <a:ext cx="4143960" cy="2351880"/>
          </a:xfrm>
          <a:prstGeom prst="rect">
            <a:avLst/>
          </a:prstGeom>
          <a:noFill/>
          <a:ln>
            <a:noFill/>
          </a:ln>
        </p:spPr>
        <p:txBody>
          <a:bodyPr tIns="91440" bIns="91440">
            <a:noAutofit/>
          </a:bodyPr>
          <a:p>
            <a:pPr marL="255600" indent="-255240">
              <a:lnSpc>
                <a:spcPct val="75000"/>
              </a:lnSpc>
              <a:spcBef>
                <a:spcPts val="1500"/>
              </a:spcBef>
            </a:pPr>
            <a:r>
              <a:rPr b="1" lang="en-US" sz="2000" spc="-1" strike="noStrike">
                <a:solidFill>
                  <a:srgbClr val="000000"/>
                </a:solidFill>
                <a:latin typeface="Arial"/>
                <a:ea typeface="Arial"/>
              </a:rPr>
              <a:t>what cookies can be used for:</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authorization</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shopping carts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recommendations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user session state (Web e-mail)</a:t>
            </a:r>
            <a:endParaRPr b="0" lang="en-US" sz="2000" spc="-1" strike="noStrike">
              <a:solidFill>
                <a:srgbClr val="000000"/>
              </a:solidFill>
              <a:latin typeface="Arial"/>
            </a:endParaRPr>
          </a:p>
        </p:txBody>
      </p:sp>
      <p:sp>
        <p:nvSpPr>
          <p:cNvPr id="474" name="TextShape 3"/>
          <p:cNvSpPr txBox="1"/>
          <p:nvPr/>
        </p:nvSpPr>
        <p:spPr>
          <a:xfrm>
            <a:off x="460440" y="3996720"/>
            <a:ext cx="4140720" cy="227088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Arial"/>
              </a:rPr>
              <a:t>how to keep “state”:</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protocol endpoints: maintain state at sender/receiver over multiple transactions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cookies: http messages carry state</a:t>
            </a:r>
            <a:endParaRPr b="0" lang="en-US" sz="2000" spc="-1" strike="noStrike">
              <a:solidFill>
                <a:srgbClr val="000000"/>
              </a:solidFill>
              <a:latin typeface="Arial"/>
            </a:endParaRPr>
          </a:p>
        </p:txBody>
      </p:sp>
      <p:sp>
        <p:nvSpPr>
          <p:cNvPr id="475" name="TextShape 4"/>
          <p:cNvSpPr txBox="1"/>
          <p:nvPr/>
        </p:nvSpPr>
        <p:spPr>
          <a:xfrm>
            <a:off x="4734360" y="1600200"/>
            <a:ext cx="4129200" cy="255816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Arial"/>
              </a:rPr>
              <a:t>aside</a:t>
            </a:r>
            <a:endParaRPr b="0" lang="en-US" sz="2000" spc="-1" strike="noStrike">
              <a:solidFill>
                <a:srgbClr val="000000"/>
              </a:solidFill>
              <a:latin typeface="Arial"/>
            </a:endParaRPr>
          </a:p>
          <a:p>
            <a:pPr>
              <a:lnSpc>
                <a:spcPct val="100000"/>
              </a:lnSpc>
              <a:spcBef>
                <a:spcPts val="1500"/>
              </a:spcBef>
            </a:pPr>
            <a:r>
              <a:rPr b="1" lang="en-US" sz="2000" spc="-1" strike="noStrike">
                <a:solidFill>
                  <a:srgbClr val="000000"/>
                </a:solidFill>
                <a:latin typeface="Arial"/>
                <a:ea typeface="Arial"/>
              </a:rPr>
              <a:t>cookies and privacy:</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cookies permit sites to learn a lot about you</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you may supply name and e-mail to sites</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Web Caches (Proxy Server)</a:t>
            </a:r>
            <a:endParaRPr b="0" lang="en-US" sz="3400" spc="-1" strike="noStrike">
              <a:solidFill>
                <a:srgbClr val="000000"/>
              </a:solidFill>
              <a:latin typeface="Arial"/>
            </a:endParaRPr>
          </a:p>
        </p:txBody>
      </p:sp>
      <p:sp>
        <p:nvSpPr>
          <p:cNvPr id="477" name="TextShape 2"/>
          <p:cNvSpPr txBox="1"/>
          <p:nvPr/>
        </p:nvSpPr>
        <p:spPr>
          <a:xfrm>
            <a:off x="457200" y="1600200"/>
            <a:ext cx="8229240" cy="522000"/>
          </a:xfrm>
          <a:prstGeom prst="rect">
            <a:avLst/>
          </a:prstGeom>
          <a:noFill/>
          <a:ln>
            <a:noFill/>
          </a:ln>
        </p:spPr>
        <p:txBody>
          <a:bodyPr tIns="91440" bIns="91440">
            <a:noAutofit/>
          </a:bodyPr>
          <a:p>
            <a:pPr>
              <a:lnSpc>
                <a:spcPct val="100000"/>
              </a:lnSpc>
              <a:spcBef>
                <a:spcPts val="1500"/>
              </a:spcBef>
            </a:pPr>
            <a:r>
              <a:rPr b="1" lang="en-US" sz="2200" spc="-1" strike="noStrike">
                <a:solidFill>
                  <a:srgbClr val="000000"/>
                </a:solidFill>
                <a:latin typeface="Arial"/>
                <a:ea typeface="Arial"/>
              </a:rPr>
              <a:t>goal:</a:t>
            </a:r>
            <a:r>
              <a:rPr b="0" lang="en-US" sz="2200" spc="-1" strike="noStrike">
                <a:solidFill>
                  <a:srgbClr val="000000"/>
                </a:solidFill>
                <a:latin typeface="Arial"/>
                <a:ea typeface="Arial"/>
              </a:rPr>
              <a:t> satisfy client request without involving origin server</a:t>
            </a:r>
            <a:endParaRPr b="0" lang="en-US" sz="2200" spc="-1" strike="noStrike">
              <a:solidFill>
                <a:srgbClr val="000000"/>
              </a:solidFill>
              <a:latin typeface="Arial"/>
            </a:endParaRPr>
          </a:p>
        </p:txBody>
      </p:sp>
      <p:sp>
        <p:nvSpPr>
          <p:cNvPr id="478" name="TextShape 3"/>
          <p:cNvSpPr txBox="1"/>
          <p:nvPr/>
        </p:nvSpPr>
        <p:spPr>
          <a:xfrm>
            <a:off x="457200" y="2230200"/>
            <a:ext cx="3706200" cy="37692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user sets browser: Web accesses via cache</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browser sends all H</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requests to cache</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Arial"/>
              </a:rPr>
              <a:t>object in cache: cache returns object</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Arial"/>
              </a:rPr>
              <a:t>else cache requests object from origin server, then returns object to client</a:t>
            </a:r>
            <a:endParaRPr b="0" lang="en-US" sz="2200" spc="-1" strike="noStrike">
              <a:solidFill>
                <a:srgbClr val="000000"/>
              </a:solidFill>
              <a:latin typeface="Arial"/>
            </a:endParaRPr>
          </a:p>
        </p:txBody>
      </p:sp>
      <p:pic>
        <p:nvPicPr>
          <p:cNvPr id="479" name="Picture 4" descr="A proxy server connects with two clients and two origin servers. Each device sends an H T T P request to the server, and receives an H T T P response from the server."/>
          <p:cNvPicPr/>
          <p:nvPr/>
        </p:nvPicPr>
        <p:blipFill>
          <a:blip r:embed="rId1"/>
          <a:stretch/>
        </p:blipFill>
        <p:spPr>
          <a:xfrm>
            <a:off x="4372200" y="2664000"/>
            <a:ext cx="4265280" cy="3017880"/>
          </a:xfrm>
          <a:prstGeom prst="rect">
            <a:avLst/>
          </a:prstGeom>
          <a:ln>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More About Web Caching</a:t>
            </a:r>
            <a:endParaRPr b="0" lang="en-US" sz="3400" spc="-1" strike="noStrike">
              <a:solidFill>
                <a:srgbClr val="000000"/>
              </a:solidFill>
              <a:latin typeface="Arial"/>
            </a:endParaRPr>
          </a:p>
        </p:txBody>
      </p:sp>
      <p:sp>
        <p:nvSpPr>
          <p:cNvPr id="481" name="TextShape 2"/>
          <p:cNvSpPr txBox="1"/>
          <p:nvPr/>
        </p:nvSpPr>
        <p:spPr>
          <a:xfrm>
            <a:off x="457200" y="1600200"/>
            <a:ext cx="3967560" cy="380412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cache acts as both client and server</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Arial"/>
              </a:rPr>
              <a:t>server for original requesting client</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Arial"/>
              </a:rPr>
              <a:t>client to origin server</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typically cache is installed by I</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(university, company, residential I</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endParaRPr b="0" lang="en-US" sz="2400" spc="-1" strike="noStrike">
              <a:solidFill>
                <a:srgbClr val="000000"/>
              </a:solidFill>
              <a:latin typeface="Arial"/>
            </a:endParaRPr>
          </a:p>
        </p:txBody>
      </p:sp>
      <p:sp>
        <p:nvSpPr>
          <p:cNvPr id="482" name="TextShape 3"/>
          <p:cNvSpPr txBox="1"/>
          <p:nvPr/>
        </p:nvSpPr>
        <p:spPr>
          <a:xfrm>
            <a:off x="4620960" y="1611000"/>
            <a:ext cx="4065480" cy="4674960"/>
          </a:xfrm>
          <a:prstGeom prst="rect">
            <a:avLst/>
          </a:prstGeom>
          <a:noFill/>
          <a:ln>
            <a:noFill/>
          </a:ln>
        </p:spPr>
        <p:txBody>
          <a:bodyPr tIns="91440" bIns="91440">
            <a:noAutofit/>
          </a:bodyPr>
          <a:p>
            <a:pPr marL="255960" indent="-255600">
              <a:lnSpc>
                <a:spcPct val="100000"/>
              </a:lnSpc>
              <a:spcBef>
                <a:spcPts val="1500"/>
              </a:spcBef>
            </a:pPr>
            <a:r>
              <a:rPr b="1" lang="en-US" sz="2400" spc="-1" strike="noStrike">
                <a:solidFill>
                  <a:srgbClr val="000000"/>
                </a:solidFill>
                <a:latin typeface="Arial"/>
                <a:ea typeface="Arial"/>
              </a:rPr>
              <a:t>why Web caching?</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reduce response time for client request</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reduce traffic on an institution’s access link</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Internet dense with caches: enables “poor” content providers to effectively deliver content (so too does P2P file sharing)</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Caching Example: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484" name="TextShape 2"/>
          <p:cNvSpPr txBox="1"/>
          <p:nvPr/>
        </p:nvSpPr>
        <p:spPr>
          <a:xfrm>
            <a:off x="457200" y="1600200"/>
            <a:ext cx="4005000" cy="4571640"/>
          </a:xfrm>
          <a:prstGeom prst="rect">
            <a:avLst/>
          </a:prstGeom>
          <a:noFill/>
          <a:ln>
            <a:noFill/>
          </a:ln>
        </p:spPr>
        <p:txBody>
          <a:bodyPr tIns="91440" bIns="91440">
            <a:noAutofit/>
          </a:bodyPr>
          <a:p>
            <a:pPr>
              <a:lnSpc>
                <a:spcPct val="100000"/>
              </a:lnSpc>
              <a:spcBef>
                <a:spcPts val="1500"/>
              </a:spcBef>
            </a:pPr>
            <a:r>
              <a:rPr b="1" lang="en-US" sz="2200" spc="-1" strike="noStrike">
                <a:solidFill>
                  <a:srgbClr val="000000"/>
                </a:solidFill>
                <a:latin typeface="Arial"/>
                <a:ea typeface="ＭＳ Ｐゴシック"/>
              </a:rPr>
              <a:t>assumptions: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avg object size: 100K bits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avg request rate from browsers to origin servers:15/sec</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avg data rate to browsers: 1.50 M</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R</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T from institutional router to any origin server: 2 sec</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access link rate: 1.54 M</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a:t>
            </a:r>
            <a:endParaRPr b="0" lang="en-US" sz="2200" spc="-1" strike="noStrike">
              <a:solidFill>
                <a:srgbClr val="000000"/>
              </a:solidFill>
              <a:latin typeface="Arial"/>
            </a:endParaRPr>
          </a:p>
        </p:txBody>
      </p:sp>
      <p:pic>
        <p:nvPicPr>
          <p:cNvPr id="485" name="Picture 3" descr="In the public internet, a router is connected to several origin servers. The router connects to another router in an institutional network via a 1.54 megabytes per second access link. In the institutional network, the router connects to a server and 3 P C’s via a 1 gigabyte per second L A N."/>
          <p:cNvPicPr/>
          <p:nvPr/>
        </p:nvPicPr>
        <p:blipFill>
          <a:blip r:embed="rId1"/>
          <a:stretch/>
        </p:blipFill>
        <p:spPr>
          <a:xfrm>
            <a:off x="4704120" y="1780920"/>
            <a:ext cx="3809880" cy="429156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TextShape 1"/>
          <p:cNvSpPr txBox="1"/>
          <p:nvPr/>
        </p:nvSpPr>
        <p:spPr>
          <a:xfrm>
            <a:off x="457200" y="-1548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Some Network Apps</a:t>
            </a:r>
            <a:endParaRPr b="0" lang="en-US" sz="3400" spc="-1" strike="noStrike">
              <a:solidFill>
                <a:srgbClr val="000000"/>
              </a:solidFill>
              <a:latin typeface="Arial"/>
            </a:endParaRPr>
          </a:p>
        </p:txBody>
      </p:sp>
      <p:sp>
        <p:nvSpPr>
          <p:cNvPr id="369" name="TextShape 2"/>
          <p:cNvSpPr txBox="1"/>
          <p:nvPr/>
        </p:nvSpPr>
        <p:spPr>
          <a:xfrm>
            <a:off x="457200" y="1600200"/>
            <a:ext cx="3696840" cy="43423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Body)"/>
                <a:ea typeface="MS PGothic"/>
              </a:rPr>
              <a:t>e-mail</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Body)"/>
                <a:ea typeface="MS PGothic"/>
              </a:rPr>
              <a:t>web</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Body)"/>
                <a:ea typeface="MS PGothic"/>
              </a:rPr>
              <a:t>text messaging</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Body)"/>
                <a:ea typeface="MS PGothic"/>
              </a:rPr>
              <a:t>remote login</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Body)"/>
                <a:ea typeface="MS PGothic"/>
              </a:rPr>
              <a:t>P2P file sharing</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Body)"/>
                <a:ea typeface="MS PGothic"/>
              </a:rPr>
              <a:t>multi-user network games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Body)"/>
                <a:ea typeface="MS PGothic"/>
              </a:rPr>
              <a:t>streaming stored video (YouTube, Hulu, Netflix)</a:t>
            </a:r>
            <a:endParaRPr b="0" lang="en-US" sz="2200" spc="-1" strike="noStrike">
              <a:solidFill>
                <a:srgbClr val="000000"/>
              </a:solidFill>
              <a:latin typeface="Arial"/>
            </a:endParaRPr>
          </a:p>
        </p:txBody>
      </p:sp>
      <p:sp>
        <p:nvSpPr>
          <p:cNvPr id="370" name="TextShape 3"/>
          <p:cNvSpPr txBox="1"/>
          <p:nvPr/>
        </p:nvSpPr>
        <p:spPr>
          <a:xfrm>
            <a:off x="4618080" y="1593720"/>
            <a:ext cx="3793680" cy="405252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voice over 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(e.g., Skype)</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real-time video conferencing</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social networking</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search</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Arial"/>
              </a:rPr>
              <a:t>Caching Example: </a:t>
            </a:r>
            <a:r>
              <a:rPr b="0" lang="en-US" sz="2000" spc="-1" strike="noStrike">
                <a:solidFill>
                  <a:srgbClr val="007fa3"/>
                </a:solidFill>
                <a:latin typeface="Times New Roman"/>
                <a:ea typeface="Arial"/>
              </a:rPr>
              <a:t>(2 of 2)</a:t>
            </a:r>
            <a:endParaRPr b="0" lang="en-US" sz="2000" spc="-1" strike="noStrike">
              <a:solidFill>
                <a:srgbClr val="000000"/>
              </a:solidFill>
              <a:latin typeface="Arial"/>
            </a:endParaRPr>
          </a:p>
        </p:txBody>
      </p:sp>
      <p:sp>
        <p:nvSpPr>
          <p:cNvPr id="487" name="TextShape 2"/>
          <p:cNvSpPr txBox="1"/>
          <p:nvPr/>
        </p:nvSpPr>
        <p:spPr>
          <a:xfrm>
            <a:off x="457200" y="1600200"/>
            <a:ext cx="3021480" cy="914040"/>
          </a:xfrm>
          <a:prstGeom prst="rect">
            <a:avLst/>
          </a:prstGeom>
          <a:noFill/>
          <a:ln>
            <a:noFill/>
          </a:ln>
        </p:spPr>
        <p:txBody>
          <a:bodyPr tIns="91440" bIns="91440">
            <a:noAutofit/>
          </a:bodyPr>
          <a:p>
            <a:pPr marL="343080" indent="-342720">
              <a:lnSpc>
                <a:spcPct val="85000"/>
              </a:lnSpc>
              <a:spcBef>
                <a:spcPts val="989"/>
              </a:spcBef>
            </a:pPr>
            <a:r>
              <a:rPr b="1" lang="en-US" sz="2200" spc="-1" strike="noStrike">
                <a:solidFill>
                  <a:srgbClr val="000000"/>
                </a:solidFill>
                <a:latin typeface="Arial"/>
                <a:ea typeface="ＭＳ Ｐゴシック"/>
              </a:rPr>
              <a:t>consequences: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L</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 utilization: 15%</a:t>
            </a:r>
            <a:endParaRPr b="0" lang="en-US" sz="2200" spc="-1" strike="noStrike">
              <a:solidFill>
                <a:srgbClr val="000000"/>
              </a:solidFill>
              <a:latin typeface="Arial"/>
            </a:endParaRPr>
          </a:p>
        </p:txBody>
      </p:sp>
      <p:sp>
        <p:nvSpPr>
          <p:cNvPr id="488" name="TextShape 3"/>
          <p:cNvSpPr txBox="1"/>
          <p:nvPr/>
        </p:nvSpPr>
        <p:spPr>
          <a:xfrm>
            <a:off x="473760" y="2543760"/>
            <a:ext cx="3183480" cy="460440"/>
          </a:xfrm>
          <a:prstGeom prst="rect">
            <a:avLst/>
          </a:prstGeom>
          <a:noFill/>
          <a:ln>
            <a:noFill/>
          </a:ln>
        </p:spPr>
        <p:txBody>
          <a:bodyPr tIns="91440" bIns="91440" anchor="ctr">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access link utilization</a:t>
            </a:r>
            <a:endParaRPr b="0" lang="en-US" sz="2200" spc="-1" strike="noStrike">
              <a:solidFill>
                <a:srgbClr val="000000"/>
              </a:solidFill>
              <a:latin typeface="Arial"/>
            </a:endParaRPr>
          </a:p>
        </p:txBody>
      </p:sp>
      <p:pic>
        <p:nvPicPr>
          <p:cNvPr id="489" name="Picture 9" descr="Equals 99 percent, problem!"/>
          <p:cNvPicPr/>
          <p:nvPr/>
        </p:nvPicPr>
        <p:blipFill>
          <a:blip r:embed="rId1"/>
          <a:srcRect l="0" t="0" r="0" b="3849"/>
          <a:stretch/>
        </p:blipFill>
        <p:spPr>
          <a:xfrm>
            <a:off x="3490200" y="2271600"/>
            <a:ext cx="1564200" cy="725040"/>
          </a:xfrm>
          <a:prstGeom prst="rect">
            <a:avLst/>
          </a:prstGeom>
          <a:ln>
            <a:noFill/>
          </a:ln>
        </p:spPr>
      </p:pic>
      <p:sp>
        <p:nvSpPr>
          <p:cNvPr id="490" name="TextShape 4"/>
          <p:cNvSpPr txBox="1"/>
          <p:nvPr/>
        </p:nvSpPr>
        <p:spPr>
          <a:xfrm>
            <a:off x="473400" y="3049920"/>
            <a:ext cx="8229240" cy="423000"/>
          </a:xfrm>
          <a:prstGeom prst="rect">
            <a:avLst/>
          </a:prstGeom>
          <a:noFill/>
          <a:ln>
            <a:noFill/>
          </a:ln>
        </p:spPr>
        <p:txBody>
          <a:bodyPr tIns="91440" bIns="91440" anchor="ctr">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total delay = Internet delay + access delay + L</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 delay</a:t>
            </a:r>
            <a:endParaRPr b="0" lang="en-US" sz="2200" spc="-1" strike="noStrike">
              <a:solidFill>
                <a:srgbClr val="000000"/>
              </a:solidFill>
              <a:latin typeface="Arial"/>
            </a:endParaRPr>
          </a:p>
        </p:txBody>
      </p:sp>
      <p:sp>
        <p:nvSpPr>
          <p:cNvPr id="491" name="TextShape 5"/>
          <p:cNvSpPr txBox="1"/>
          <p:nvPr/>
        </p:nvSpPr>
        <p:spPr>
          <a:xfrm>
            <a:off x="750960" y="3532680"/>
            <a:ext cx="7935480" cy="423000"/>
          </a:xfrm>
          <a:prstGeom prst="rect">
            <a:avLst/>
          </a:prstGeom>
          <a:noFill/>
          <a:ln>
            <a:noFill/>
          </a:ln>
        </p:spPr>
        <p:txBody>
          <a:bodyPr tIns="91440" bIns="91440" anchor="ctr">
            <a:noAutofit/>
          </a:bodyPr>
          <a:p>
            <a:pPr marL="255600" indent="-255240">
              <a:lnSpc>
                <a:spcPct val="100000"/>
              </a:lnSpc>
            </a:pPr>
            <a:r>
              <a:rPr b="0" lang="en-US" sz="2200" spc="-1" strike="noStrike">
                <a:solidFill>
                  <a:srgbClr val="000000"/>
                </a:solidFill>
                <a:latin typeface="Arial"/>
                <a:ea typeface="ＭＳ Ｐゴシック"/>
              </a:rPr>
              <a:t>= 2 sec + minutes + usecs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Caching Example: Fatter Access Link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493" name="TextShape 2"/>
          <p:cNvSpPr txBox="1"/>
          <p:nvPr/>
        </p:nvSpPr>
        <p:spPr>
          <a:xfrm>
            <a:off x="457200" y="1600200"/>
            <a:ext cx="4659840" cy="3565080"/>
          </a:xfrm>
          <a:prstGeom prst="rect">
            <a:avLst/>
          </a:prstGeom>
          <a:noFill/>
          <a:ln>
            <a:noFill/>
          </a:ln>
        </p:spPr>
        <p:txBody>
          <a:bodyPr tIns="91440" bIns="91440" anchor="ctr">
            <a:noAutofit/>
          </a:bodyPr>
          <a:p>
            <a:pPr>
              <a:lnSpc>
                <a:spcPct val="85000"/>
              </a:lnSpc>
              <a:spcBef>
                <a:spcPts val="1500"/>
              </a:spcBef>
            </a:pPr>
            <a:r>
              <a:rPr b="1" lang="en-US" sz="2400" spc="-1" strike="noStrike">
                <a:solidFill>
                  <a:srgbClr val="000000"/>
                </a:solidFill>
                <a:latin typeface="Arial"/>
                <a:ea typeface="ＭＳ Ｐゴシック"/>
              </a:rPr>
              <a:t>assumptions:</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avg object size: 100K bits</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avg request rate from browsers to origin servers:15/sec</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avg data rate to browsers: 1.50 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b</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R</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 from institutional router to any origin server: 2 sec</a:t>
            </a:r>
            <a:endParaRPr b="0" lang="en-US" sz="2400" spc="-1" strike="noStrike">
              <a:solidFill>
                <a:srgbClr val="000000"/>
              </a:solidFill>
              <a:latin typeface="Arial"/>
            </a:endParaRPr>
          </a:p>
        </p:txBody>
      </p:sp>
      <p:sp>
        <p:nvSpPr>
          <p:cNvPr id="494" name="TextShape 3"/>
          <p:cNvSpPr txBox="1"/>
          <p:nvPr/>
        </p:nvSpPr>
        <p:spPr>
          <a:xfrm>
            <a:off x="457200" y="5390280"/>
            <a:ext cx="2654640" cy="52920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access link rate:</a:t>
            </a:r>
            <a:endParaRPr b="0" lang="en-US" sz="2400" spc="-1" strike="noStrike">
              <a:solidFill>
                <a:srgbClr val="000000"/>
              </a:solidFill>
              <a:latin typeface="Arial"/>
            </a:endParaRPr>
          </a:p>
        </p:txBody>
      </p:sp>
      <p:pic>
        <p:nvPicPr>
          <p:cNvPr id="495" name="Picture 8" descr="154 megabytes per second rather than 1.54 megabytes per second."/>
          <p:cNvPicPr/>
          <p:nvPr/>
        </p:nvPicPr>
        <p:blipFill>
          <a:blip r:embed="rId1"/>
          <a:stretch/>
        </p:blipFill>
        <p:spPr>
          <a:xfrm>
            <a:off x="3054600" y="5516640"/>
            <a:ext cx="2220840" cy="488520"/>
          </a:xfrm>
          <a:prstGeom prst="rect">
            <a:avLst/>
          </a:prstGeom>
          <a:ln>
            <a:noFill/>
          </a:ln>
        </p:spPr>
      </p:pic>
      <p:pic>
        <p:nvPicPr>
          <p:cNvPr id="496" name="Picture 5" descr="In the public internet, a router is connected to several origin servers. The router connects to another router in an institutional network via a 154 megabytes per second, rather than 1.54 megabytes per second, access link. In the institutional network, the router connects to a server and 3 P C’s via a 1 gigabyte per second L A N."/>
          <p:cNvPicPr/>
          <p:nvPr/>
        </p:nvPicPr>
        <p:blipFill>
          <a:blip r:embed="rId2"/>
          <a:stretch/>
        </p:blipFill>
        <p:spPr>
          <a:xfrm>
            <a:off x="5395680" y="1767600"/>
            <a:ext cx="3324960" cy="354672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Arial"/>
              </a:rPr>
              <a:t>Caching Example: Fatter Access Link </a:t>
            </a:r>
            <a:r>
              <a:rPr b="0" lang="en-US" sz="2000" spc="-1" strike="noStrike">
                <a:solidFill>
                  <a:srgbClr val="007fa3"/>
                </a:solidFill>
                <a:latin typeface="Times New Roman"/>
                <a:ea typeface="Arial"/>
              </a:rPr>
              <a:t>(2 of 2)</a:t>
            </a:r>
            <a:endParaRPr b="0" lang="en-US" sz="2000" spc="-1" strike="noStrike">
              <a:solidFill>
                <a:srgbClr val="000000"/>
              </a:solidFill>
              <a:latin typeface="Arial"/>
            </a:endParaRPr>
          </a:p>
        </p:txBody>
      </p:sp>
      <p:sp>
        <p:nvSpPr>
          <p:cNvPr id="498" name="TextShape 2"/>
          <p:cNvSpPr txBox="1"/>
          <p:nvPr/>
        </p:nvSpPr>
        <p:spPr>
          <a:xfrm>
            <a:off x="457200" y="1600200"/>
            <a:ext cx="8229240" cy="933840"/>
          </a:xfrm>
          <a:prstGeom prst="rect">
            <a:avLst/>
          </a:prstGeom>
          <a:noFill/>
          <a:ln>
            <a:noFill/>
          </a:ln>
        </p:spPr>
        <p:txBody>
          <a:bodyPr tIns="91440" bIns="91440">
            <a:noAutofit/>
          </a:bodyPr>
          <a:p>
            <a:pPr marL="343080" indent="-342720">
              <a:lnSpc>
                <a:spcPct val="85000"/>
              </a:lnSpc>
              <a:spcBef>
                <a:spcPts val="1080"/>
              </a:spcBef>
            </a:pPr>
            <a:r>
              <a:rPr b="1" lang="en-US" sz="2400" spc="-1" strike="noStrike">
                <a:solidFill>
                  <a:srgbClr val="000000"/>
                </a:solidFill>
                <a:latin typeface="Arial"/>
                <a:ea typeface="ＭＳ Ｐゴシック"/>
              </a:rPr>
              <a:t>consequences: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L</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 utilization: 15%</a:t>
            </a:r>
            <a:endParaRPr b="0" lang="en-US" sz="2400" spc="-1" strike="noStrike">
              <a:solidFill>
                <a:srgbClr val="000000"/>
              </a:solidFill>
              <a:latin typeface="Arial"/>
            </a:endParaRPr>
          </a:p>
        </p:txBody>
      </p:sp>
      <p:sp>
        <p:nvSpPr>
          <p:cNvPr id="499" name="TextShape 3"/>
          <p:cNvSpPr txBox="1"/>
          <p:nvPr/>
        </p:nvSpPr>
        <p:spPr>
          <a:xfrm>
            <a:off x="473760" y="2699640"/>
            <a:ext cx="3568680" cy="330120"/>
          </a:xfrm>
          <a:prstGeom prst="rect">
            <a:avLst/>
          </a:prstGeom>
          <a:noFill/>
          <a:ln>
            <a:noFill/>
          </a:ln>
        </p:spPr>
        <p:txBody>
          <a:bodyPr tIns="91440" bIns="91440" anchor="ctr">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access link utilization</a:t>
            </a:r>
            <a:endParaRPr b="0" lang="en-US" sz="2400" spc="-1" strike="noStrike">
              <a:solidFill>
                <a:srgbClr val="000000"/>
              </a:solidFill>
              <a:latin typeface="Arial"/>
            </a:endParaRPr>
          </a:p>
        </p:txBody>
      </p:sp>
      <p:pic>
        <p:nvPicPr>
          <p:cNvPr id="500" name="Picture 14" descr="Equals 9.9% rather than 99%."/>
          <p:cNvPicPr/>
          <p:nvPr/>
        </p:nvPicPr>
        <p:blipFill>
          <a:blip r:embed="rId1"/>
          <a:stretch/>
        </p:blipFill>
        <p:spPr>
          <a:xfrm>
            <a:off x="3734640" y="2657880"/>
            <a:ext cx="1587240" cy="583920"/>
          </a:xfrm>
          <a:prstGeom prst="rect">
            <a:avLst/>
          </a:prstGeom>
          <a:ln>
            <a:noFill/>
          </a:ln>
        </p:spPr>
      </p:pic>
      <p:sp>
        <p:nvSpPr>
          <p:cNvPr id="501" name="TextShape 4"/>
          <p:cNvSpPr txBox="1"/>
          <p:nvPr/>
        </p:nvSpPr>
        <p:spPr>
          <a:xfrm>
            <a:off x="457200" y="3169800"/>
            <a:ext cx="8229240" cy="538560"/>
          </a:xfrm>
          <a:prstGeom prst="rect">
            <a:avLst/>
          </a:prstGeom>
          <a:noFill/>
          <a:ln>
            <a:noFill/>
          </a:ln>
        </p:spPr>
        <p:txBody>
          <a:bodyPr tIns="91440" bIns="91440" anchor="ctr">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total delay = Internet delay + access delay + L</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 delay</a:t>
            </a:r>
            <a:endParaRPr b="0" lang="en-US" sz="2400" spc="-1" strike="noStrike">
              <a:solidFill>
                <a:srgbClr val="000000"/>
              </a:solidFill>
              <a:latin typeface="Arial"/>
            </a:endParaRPr>
          </a:p>
        </p:txBody>
      </p:sp>
      <p:pic>
        <p:nvPicPr>
          <p:cNvPr id="502" name="Picture 11" descr="Equals 2 seconds + milliseconds rather than minutes, + u seconds."/>
          <p:cNvPicPr/>
          <p:nvPr/>
        </p:nvPicPr>
        <p:blipFill>
          <a:blip r:embed="rId2"/>
          <a:stretch/>
        </p:blipFill>
        <p:spPr>
          <a:xfrm>
            <a:off x="671760" y="3741480"/>
            <a:ext cx="3428640" cy="850680"/>
          </a:xfrm>
          <a:prstGeom prst="rect">
            <a:avLst/>
          </a:prstGeom>
          <a:ln>
            <a:noFill/>
          </a:ln>
        </p:spPr>
      </p:pic>
      <p:sp>
        <p:nvSpPr>
          <p:cNvPr id="503" name="TextShape 5"/>
          <p:cNvSpPr txBox="1"/>
          <p:nvPr/>
        </p:nvSpPr>
        <p:spPr>
          <a:xfrm>
            <a:off x="457200" y="4725720"/>
            <a:ext cx="8229240" cy="622800"/>
          </a:xfrm>
          <a:prstGeom prst="rect">
            <a:avLst/>
          </a:prstGeom>
          <a:noFill/>
          <a:ln>
            <a:noFill/>
          </a:ln>
        </p:spPr>
        <p:txBody>
          <a:bodyPr tIns="91440" bIns="91440">
            <a:noAutofit/>
          </a:bodyPr>
          <a:p>
            <a:pPr marL="255600" indent="-255240">
              <a:lnSpc>
                <a:spcPct val="100000"/>
              </a:lnSpc>
            </a:pPr>
            <a:r>
              <a:rPr b="1" lang="en-US" sz="2400" spc="-1" strike="noStrike">
                <a:solidFill>
                  <a:srgbClr val="000000"/>
                </a:solidFill>
                <a:latin typeface="Arial"/>
                <a:ea typeface="Arial"/>
              </a:rPr>
              <a:t>Cost:</a:t>
            </a:r>
            <a:r>
              <a:rPr b="0" lang="en-US" sz="2400" spc="-1" strike="noStrike">
                <a:solidFill>
                  <a:srgbClr val="000000"/>
                </a:solidFill>
                <a:latin typeface="Arial"/>
                <a:ea typeface="Arial"/>
              </a:rPr>
              <a:t> increased access link speed (not cheap!)</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Caching Example: Install Local Cache </a:t>
            </a:r>
            <a:r>
              <a:rPr b="0" lang="en-US" sz="2000" spc="-1" strike="noStrike">
                <a:solidFill>
                  <a:srgbClr val="007fa3"/>
                </a:solidFill>
                <a:latin typeface="Times New Roman"/>
                <a:ea typeface="Times New Roman"/>
              </a:rPr>
              <a:t>(1 of 3)</a:t>
            </a:r>
            <a:endParaRPr b="0" lang="en-US" sz="2000" spc="-1" strike="noStrike">
              <a:solidFill>
                <a:srgbClr val="000000"/>
              </a:solidFill>
              <a:latin typeface="Arial"/>
            </a:endParaRPr>
          </a:p>
        </p:txBody>
      </p:sp>
      <p:sp>
        <p:nvSpPr>
          <p:cNvPr id="505" name="TextShape 2"/>
          <p:cNvSpPr txBox="1"/>
          <p:nvPr/>
        </p:nvSpPr>
        <p:spPr>
          <a:xfrm>
            <a:off x="457200" y="1600200"/>
            <a:ext cx="4307040" cy="4784040"/>
          </a:xfrm>
          <a:prstGeom prst="rect">
            <a:avLst/>
          </a:prstGeom>
          <a:noFill/>
          <a:ln>
            <a:noFill/>
          </a:ln>
        </p:spPr>
        <p:txBody>
          <a:bodyPr tIns="91440" bIns="91440">
            <a:noAutofit/>
          </a:bodyPr>
          <a:p>
            <a:pPr marL="255600" indent="-255240">
              <a:lnSpc>
                <a:spcPct val="85000"/>
              </a:lnSpc>
              <a:spcBef>
                <a:spcPts val="1500"/>
              </a:spcBef>
            </a:pPr>
            <a:r>
              <a:rPr b="1" lang="en-US" sz="2400" spc="-1" strike="noStrike">
                <a:solidFill>
                  <a:srgbClr val="000000"/>
                </a:solidFill>
                <a:latin typeface="Arial"/>
                <a:ea typeface="Arial"/>
              </a:rPr>
              <a:t>assumptions: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avg object size: 100K bits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avg request rate from browsers to origin servers:15/sec</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avg data rate to browsers: 1.50 M</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RTT from institutional router to any origin server: 2 sec</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access link rate: 1.54 Mbps</a:t>
            </a:r>
            <a:endParaRPr b="0" lang="en-US" sz="2400" spc="-1" strike="noStrike">
              <a:solidFill>
                <a:srgbClr val="000000"/>
              </a:solidFill>
              <a:latin typeface="Arial"/>
            </a:endParaRPr>
          </a:p>
        </p:txBody>
      </p:sp>
      <p:pic>
        <p:nvPicPr>
          <p:cNvPr id="506" name="Picture 3" descr="In the public internet, a router is connected to several origin servers. The router connects to another router in an institutional network via a 1.54 megabytes per second access link. In the institutional network, the router connects to a local web cache and 3 P C’s via a 1 gigabyte per second L A N."/>
          <p:cNvPicPr/>
          <p:nvPr/>
        </p:nvPicPr>
        <p:blipFill>
          <a:blip r:embed="rId1"/>
          <a:stretch/>
        </p:blipFill>
        <p:spPr>
          <a:xfrm>
            <a:off x="4828680" y="1797840"/>
            <a:ext cx="3816000" cy="438912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Arial"/>
              </a:rPr>
              <a:t>Caching Example: Install Local Cache </a:t>
            </a:r>
            <a:r>
              <a:rPr b="0" lang="en-US" sz="2000" spc="-1" strike="noStrike">
                <a:solidFill>
                  <a:srgbClr val="007fa3"/>
                </a:solidFill>
                <a:latin typeface="Times New Roman"/>
                <a:ea typeface="Arial"/>
              </a:rPr>
              <a:t>(2 of 3)</a:t>
            </a:r>
            <a:endParaRPr b="0" lang="en-US" sz="2000" spc="-1" strike="noStrike">
              <a:solidFill>
                <a:srgbClr val="000000"/>
              </a:solidFill>
              <a:latin typeface="Arial"/>
            </a:endParaRPr>
          </a:p>
        </p:txBody>
      </p:sp>
      <p:sp>
        <p:nvSpPr>
          <p:cNvPr id="508" name="TextShape 2"/>
          <p:cNvSpPr txBox="1"/>
          <p:nvPr/>
        </p:nvSpPr>
        <p:spPr>
          <a:xfrm>
            <a:off x="457200" y="1600200"/>
            <a:ext cx="8229240" cy="2650320"/>
          </a:xfrm>
          <a:prstGeom prst="rect">
            <a:avLst/>
          </a:prstGeom>
          <a:noFill/>
          <a:ln>
            <a:noFill/>
          </a:ln>
        </p:spPr>
        <p:txBody>
          <a:bodyPr tIns="91440" bIns="91440">
            <a:noAutofit/>
          </a:bodyPr>
          <a:p>
            <a:pPr marL="255600" indent="-255240">
              <a:lnSpc>
                <a:spcPct val="85000"/>
              </a:lnSpc>
              <a:spcBef>
                <a:spcPts val="1080"/>
              </a:spcBef>
            </a:pPr>
            <a:r>
              <a:rPr b="1" lang="en-US" sz="2400" spc="-1" strike="noStrike">
                <a:solidFill>
                  <a:srgbClr val="000000"/>
                </a:solidFill>
                <a:latin typeface="Arial"/>
                <a:ea typeface="Arial"/>
              </a:rPr>
              <a:t>consequences: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LAN utilization: 15%</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access link utilization = </a:t>
            </a:r>
            <a:r>
              <a:rPr b="1" lang="en-US" sz="2400" spc="-1" strike="noStrike">
                <a:solidFill>
                  <a:srgbClr val="000000"/>
                </a:solidFill>
                <a:latin typeface="Arial"/>
                <a:ea typeface="Arial"/>
              </a:rPr>
              <a:t>100?</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total delay = Internet delay + access delay + LAN delay 2 sec + minutes + usecs</a:t>
            </a:r>
            <a:endParaRPr b="0" lang="en-US" sz="2400" spc="-1" strike="noStrike">
              <a:solidFill>
                <a:srgbClr val="000000"/>
              </a:solidFill>
              <a:latin typeface="Arial"/>
            </a:endParaRPr>
          </a:p>
        </p:txBody>
      </p:sp>
      <p:sp>
        <p:nvSpPr>
          <p:cNvPr id="509" name="TextShape 3"/>
          <p:cNvSpPr txBox="1"/>
          <p:nvPr/>
        </p:nvSpPr>
        <p:spPr>
          <a:xfrm>
            <a:off x="473760" y="4459320"/>
            <a:ext cx="8212680" cy="51984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How to compute link utilization, delay?</a:t>
            </a:r>
            <a:endParaRPr b="0" lang="en-US" sz="2400" spc="-1" strike="noStrike">
              <a:solidFill>
                <a:srgbClr val="000000"/>
              </a:solidFill>
              <a:latin typeface="Arial"/>
            </a:endParaRPr>
          </a:p>
        </p:txBody>
      </p:sp>
      <p:sp>
        <p:nvSpPr>
          <p:cNvPr id="510" name="TextShape 4"/>
          <p:cNvSpPr txBox="1"/>
          <p:nvPr/>
        </p:nvSpPr>
        <p:spPr>
          <a:xfrm>
            <a:off x="473760" y="5088960"/>
            <a:ext cx="8229240" cy="463320"/>
          </a:xfrm>
          <a:prstGeom prst="rect">
            <a:avLst/>
          </a:prstGeom>
          <a:noFill/>
          <a:ln>
            <a:noFill/>
          </a:ln>
        </p:spPr>
        <p:txBody>
          <a:bodyPr tIns="91440" bIns="91440">
            <a:noAutofit/>
          </a:bodyPr>
          <a:p>
            <a:pPr marL="255600" indent="-255240">
              <a:lnSpc>
                <a:spcPct val="100000"/>
              </a:lnSpc>
            </a:pPr>
            <a:r>
              <a:rPr b="1" lang="en-US" sz="2400" spc="-1" strike="noStrike">
                <a:solidFill>
                  <a:srgbClr val="000000"/>
                </a:solidFill>
                <a:latin typeface="Arial"/>
                <a:ea typeface="Arial"/>
              </a:rPr>
              <a:t>Cost:</a:t>
            </a:r>
            <a:r>
              <a:rPr b="0" lang="en-US" sz="2400" spc="-1" strike="noStrike">
                <a:solidFill>
                  <a:srgbClr val="000000"/>
                </a:solidFill>
                <a:latin typeface="Arial"/>
                <a:ea typeface="Arial"/>
              </a:rPr>
              <a:t> web cache (cheap!)</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Caching Example: Install Local Cache </a:t>
            </a:r>
            <a:r>
              <a:rPr b="0" lang="en-US" sz="2000" spc="-1" strike="noStrike">
                <a:solidFill>
                  <a:srgbClr val="007fa3"/>
                </a:solidFill>
                <a:latin typeface="Times New Roman"/>
                <a:ea typeface="Times New Roman"/>
              </a:rPr>
              <a:t>(3 of 3)</a:t>
            </a:r>
            <a:endParaRPr b="0" lang="en-US" sz="2000" spc="-1" strike="noStrike">
              <a:solidFill>
                <a:srgbClr val="000000"/>
              </a:solidFill>
              <a:latin typeface="Arial"/>
            </a:endParaRPr>
          </a:p>
        </p:txBody>
      </p:sp>
      <p:sp>
        <p:nvSpPr>
          <p:cNvPr id="512" name="TextShape 2"/>
          <p:cNvSpPr txBox="1"/>
          <p:nvPr/>
        </p:nvSpPr>
        <p:spPr>
          <a:xfrm>
            <a:off x="457200" y="1600200"/>
            <a:ext cx="8229240" cy="2501640"/>
          </a:xfrm>
          <a:prstGeom prst="rect">
            <a:avLst/>
          </a:prstGeom>
          <a:noFill/>
          <a:ln>
            <a:noFill/>
          </a:ln>
        </p:spPr>
        <p:txBody>
          <a:bodyPr tIns="91440" bIns="91440">
            <a:noAutofit/>
          </a:bodyPr>
          <a:p>
            <a:pPr>
              <a:lnSpc>
                <a:spcPct val="100000"/>
              </a:lnSpc>
              <a:spcBef>
                <a:spcPts val="1500"/>
              </a:spcBef>
            </a:pPr>
            <a:r>
              <a:rPr b="1" lang="en-US" sz="1800" spc="-1" strike="noStrike">
                <a:solidFill>
                  <a:srgbClr val="000000"/>
                </a:solidFill>
                <a:latin typeface="Arial"/>
                <a:ea typeface="Arial"/>
              </a:rPr>
              <a:t>Calculating access link utilization, delay with cache:</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1800" spc="-1" strike="noStrike">
                <a:solidFill>
                  <a:srgbClr val="000000"/>
                </a:solidFill>
                <a:latin typeface="Arial"/>
                <a:ea typeface="Arial"/>
              </a:rPr>
              <a:t>suppose cache hit rate is 0.4</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1800" spc="-1" strike="noStrike">
                <a:solidFill>
                  <a:srgbClr val="000000"/>
                </a:solidFill>
                <a:latin typeface="Arial"/>
                <a:ea typeface="Arial"/>
              </a:rPr>
              <a:t>40% requests satisfied at cache, 60% requests satisfied at origin</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1800" spc="-1" strike="noStrike">
                <a:solidFill>
                  <a:srgbClr val="000000"/>
                </a:solidFill>
                <a:latin typeface="Arial"/>
                <a:ea typeface="ＭＳ Ｐゴシック"/>
              </a:rPr>
              <a:t>access link utilization:</a:t>
            </a:r>
            <a:endParaRPr b="0" lang="en-US" sz="18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1800" spc="-1" strike="noStrike">
                <a:solidFill>
                  <a:srgbClr val="000000"/>
                </a:solidFill>
                <a:latin typeface="Arial"/>
                <a:ea typeface="ＭＳ Ｐゴシック"/>
              </a:rPr>
              <a:t>60% of requests use access link</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1800" spc="-1" strike="noStrike">
                <a:solidFill>
                  <a:srgbClr val="000000"/>
                </a:solidFill>
                <a:latin typeface="Arial"/>
                <a:ea typeface="ＭＳ Ｐゴシック"/>
              </a:rPr>
              <a:t>data rate to browsers over access link</a:t>
            </a:r>
            <a:endParaRPr b="0" lang="en-US" sz="1800" spc="-1" strike="noStrike">
              <a:solidFill>
                <a:srgbClr val="000000"/>
              </a:solidFill>
              <a:latin typeface="Arial"/>
            </a:endParaRPr>
          </a:p>
        </p:txBody>
      </p:sp>
      <p:sp>
        <p:nvSpPr>
          <p:cNvPr id="513" name="TextShape 3"/>
          <p:cNvSpPr txBox="1"/>
          <p:nvPr/>
        </p:nvSpPr>
        <p:spPr>
          <a:xfrm>
            <a:off x="457200" y="4136400"/>
            <a:ext cx="2123280" cy="361440"/>
          </a:xfrm>
          <a:prstGeom prst="rect">
            <a:avLst/>
          </a:prstGeom>
          <a:noFill/>
          <a:ln>
            <a:noFill/>
          </a:ln>
        </p:spPr>
        <p:txBody>
          <a:bodyPr tIns="91440" bIns="91440">
            <a:noAutofit/>
          </a:bodyPr>
          <a:p>
            <a:pPr marL="741600" indent="-284040">
              <a:lnSpc>
                <a:spcPct val="100000"/>
              </a:lnSpc>
              <a:spcBef>
                <a:spcPts val="601"/>
              </a:spcBef>
              <a:buClr>
                <a:srgbClr val="007fa3"/>
              </a:buClr>
              <a:buFont typeface="Verdana"/>
              <a:buChar char="–"/>
            </a:pPr>
            <a:r>
              <a:rPr b="0" lang="en-US" sz="1800" spc="-1" strike="noStrike">
                <a:solidFill>
                  <a:srgbClr val="000000"/>
                </a:solidFill>
                <a:latin typeface="Arial"/>
                <a:ea typeface="ＭＳ Ｐゴシック"/>
              </a:rPr>
              <a:t>utilization</a:t>
            </a:r>
            <a:endParaRPr b="0" lang="en-US" sz="1800" spc="-1" strike="noStrike">
              <a:solidFill>
                <a:srgbClr val="000000"/>
              </a:solidFill>
              <a:latin typeface="Arial"/>
            </a:endParaRPr>
          </a:p>
        </p:txBody>
      </p:sp>
      <p:sp>
        <p:nvSpPr>
          <p:cNvPr id="514" name="TextShape 4"/>
          <p:cNvSpPr txBox="1"/>
          <p:nvPr/>
        </p:nvSpPr>
        <p:spPr>
          <a:xfrm>
            <a:off x="457200" y="4568040"/>
            <a:ext cx="2123280" cy="3672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1800" spc="-1" strike="noStrike">
                <a:solidFill>
                  <a:srgbClr val="000000"/>
                </a:solidFill>
                <a:latin typeface="Arial"/>
                <a:ea typeface="ＭＳ Ｐゴシック"/>
              </a:rPr>
              <a:t>total delay</a:t>
            </a:r>
            <a:endParaRPr b="0" lang="en-US" sz="1800" spc="-1" strike="noStrike">
              <a:solidFill>
                <a:srgbClr val="000000"/>
              </a:solidFill>
              <a:latin typeface="Arial"/>
            </a:endParaRPr>
          </a:p>
        </p:txBody>
      </p:sp>
      <p:sp>
        <p:nvSpPr>
          <p:cNvPr id="515" name="TextShape 5"/>
          <p:cNvSpPr txBox="1"/>
          <p:nvPr/>
        </p:nvSpPr>
        <p:spPr>
          <a:xfrm>
            <a:off x="457200" y="4931640"/>
            <a:ext cx="840240" cy="418320"/>
          </a:xfrm>
          <a:prstGeom prst="rect">
            <a:avLst/>
          </a:prstGeom>
          <a:noFill/>
          <a:ln>
            <a:noFill/>
          </a:ln>
        </p:spPr>
        <p:txBody>
          <a:bodyPr tIns="91440" bIns="91440">
            <a:noAutofit/>
          </a:bodyPr>
          <a:p>
            <a:pPr marL="741600" indent="-284040">
              <a:lnSpc>
                <a:spcPct val="100000"/>
              </a:lnSpc>
              <a:spcBef>
                <a:spcPts val="601"/>
              </a:spcBef>
              <a:buClr>
                <a:srgbClr val="007fa3"/>
              </a:buClr>
              <a:buFont typeface="Verdana"/>
              <a:buChar char="–"/>
            </a:pPr>
            <a:r>
              <a:rPr b="0" lang="en-US" sz="1800" spc="-1" strike="noStrike">
                <a:solidFill>
                  <a:srgbClr val="000000"/>
                </a:solidFill>
                <a:latin typeface="Arial"/>
                <a:ea typeface="Arial"/>
              </a:rPr>
              <a:t> </a:t>
            </a:r>
            <a:endParaRPr b="0" lang="en-US" sz="1800" spc="-1" strike="noStrike">
              <a:solidFill>
                <a:srgbClr val="000000"/>
              </a:solidFill>
              <a:latin typeface="Arial"/>
            </a:endParaRPr>
          </a:p>
        </p:txBody>
      </p:sp>
      <p:sp>
        <p:nvSpPr>
          <p:cNvPr id="516" name="TextShape 6"/>
          <p:cNvSpPr txBox="1"/>
          <p:nvPr/>
        </p:nvSpPr>
        <p:spPr>
          <a:xfrm>
            <a:off x="457200" y="5342040"/>
            <a:ext cx="1007640" cy="430920"/>
          </a:xfrm>
          <a:prstGeom prst="rect">
            <a:avLst/>
          </a:prstGeom>
          <a:noFill/>
          <a:ln>
            <a:noFill/>
          </a:ln>
        </p:spPr>
        <p:txBody>
          <a:bodyPr tIns="91440" bIns="91440">
            <a:noAutofit/>
          </a:bodyPr>
          <a:p>
            <a:pPr marL="741600" indent="-285480">
              <a:lnSpc>
                <a:spcPct val="100000"/>
              </a:lnSpc>
              <a:spcBef>
                <a:spcPts val="601"/>
              </a:spcBef>
              <a:buClr>
                <a:srgbClr val="007fa3"/>
              </a:buClr>
              <a:buFont typeface="Verdana"/>
              <a:buChar char="–"/>
            </a:pPr>
            <a:r>
              <a:rPr b="0" lang="en-US" sz="1800" spc="-1" strike="noStrike">
                <a:solidFill>
                  <a:srgbClr val="000000"/>
                </a:solidFill>
                <a:latin typeface="Arial"/>
                <a:ea typeface="Arial"/>
              </a:rPr>
              <a:t> </a:t>
            </a:r>
            <a:endParaRPr b="0" lang="en-US" sz="1800" spc="-1" strike="noStrike">
              <a:solidFill>
                <a:srgbClr val="000000"/>
              </a:solidFill>
              <a:latin typeface="Arial"/>
            </a:endParaRPr>
          </a:p>
        </p:txBody>
      </p:sp>
      <p:sp>
        <p:nvSpPr>
          <p:cNvPr id="517" name="TextShape 7"/>
          <p:cNvSpPr txBox="1"/>
          <p:nvPr/>
        </p:nvSpPr>
        <p:spPr>
          <a:xfrm>
            <a:off x="457200" y="5712480"/>
            <a:ext cx="8229240" cy="499680"/>
          </a:xfrm>
          <a:prstGeom prst="rect">
            <a:avLst/>
          </a:prstGeom>
          <a:noFill/>
          <a:ln>
            <a:noFill/>
          </a:ln>
        </p:spPr>
        <p:txBody>
          <a:bodyPr tIns="91440" bIns="91440">
            <a:noAutofit/>
          </a:bodyPr>
          <a:p>
            <a:pPr marL="741600" indent="-285480">
              <a:lnSpc>
                <a:spcPct val="100000"/>
              </a:lnSpc>
              <a:spcBef>
                <a:spcPts val="601"/>
              </a:spcBef>
              <a:buClr>
                <a:srgbClr val="007fa3"/>
              </a:buClr>
              <a:buFont typeface="Verdana"/>
              <a:buChar char="–"/>
            </a:pPr>
            <a:r>
              <a:rPr b="0" lang="en-US" sz="1800" spc="-1" strike="noStrike">
                <a:solidFill>
                  <a:srgbClr val="000000"/>
                </a:solidFill>
                <a:latin typeface="Arial"/>
                <a:ea typeface="ＭＳ Ｐゴシック"/>
              </a:rPr>
              <a:t>less than with 154 M b p s link (and cheaper too!)</a:t>
            </a:r>
            <a:endParaRPr b="0" lang="en-US" sz="1800" spc="-1" strike="noStrike">
              <a:solidFill>
                <a:srgbClr val="000000"/>
              </a:solidFill>
              <a:latin typeface="Arial"/>
            </a:endParaRPr>
          </a:p>
        </p:txBody>
      </p:sp>
      <p:pic>
        <p:nvPicPr>
          <p:cNvPr id="518" name="" descr=""/>
          <p:cNvPicPr/>
          <p:nvPr/>
        </p:nvPicPr>
        <p:blipFill>
          <a:blip r:embed="rId1"/>
          <a:stretch/>
        </p:blipFill>
        <p:spPr>
          <a:xfrm>
            <a:off x="4635360" y="3759120"/>
            <a:ext cx="3149640" cy="343080"/>
          </a:xfrm>
          <a:prstGeom prst="rect">
            <a:avLst/>
          </a:prstGeom>
          <a:ln>
            <a:noFill/>
          </a:ln>
        </p:spPr>
      </p:pic>
      <p:pic>
        <p:nvPicPr>
          <p:cNvPr id="519" name="" descr=""/>
          <p:cNvPicPr/>
          <p:nvPr/>
        </p:nvPicPr>
        <p:blipFill>
          <a:blip r:embed="rId2"/>
          <a:stretch/>
        </p:blipFill>
        <p:spPr>
          <a:xfrm>
            <a:off x="2349360" y="4140360"/>
            <a:ext cx="1104840" cy="520560"/>
          </a:xfrm>
          <a:prstGeom prst="rect">
            <a:avLst/>
          </a:prstGeom>
          <a:ln>
            <a:noFill/>
          </a:ln>
        </p:spPr>
      </p:pic>
      <p:pic>
        <p:nvPicPr>
          <p:cNvPr id="520" name="" descr=""/>
          <p:cNvPicPr/>
          <p:nvPr/>
        </p:nvPicPr>
        <p:blipFill>
          <a:blip r:embed="rId3"/>
          <a:stretch/>
        </p:blipFill>
        <p:spPr>
          <a:xfrm>
            <a:off x="1219320" y="4978440"/>
            <a:ext cx="7327800" cy="355680"/>
          </a:xfrm>
          <a:prstGeom prst="rect">
            <a:avLst/>
          </a:prstGeom>
          <a:ln>
            <a:noFill/>
          </a:ln>
        </p:spPr>
      </p:pic>
      <p:pic>
        <p:nvPicPr>
          <p:cNvPr id="521" name="" descr=""/>
          <p:cNvPicPr/>
          <p:nvPr/>
        </p:nvPicPr>
        <p:blipFill>
          <a:blip r:embed="rId4"/>
          <a:stretch/>
        </p:blipFill>
        <p:spPr>
          <a:xfrm>
            <a:off x="1257480" y="5359320"/>
            <a:ext cx="4457880" cy="38088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Conditional GET</a:t>
            </a:r>
            <a:endParaRPr b="0" lang="en-US" sz="3400" spc="-1" strike="noStrike">
              <a:solidFill>
                <a:srgbClr val="000000"/>
              </a:solidFill>
              <a:latin typeface="Arial"/>
            </a:endParaRPr>
          </a:p>
        </p:txBody>
      </p:sp>
      <p:sp>
        <p:nvSpPr>
          <p:cNvPr id="523" name="TextShape 2"/>
          <p:cNvSpPr txBox="1"/>
          <p:nvPr/>
        </p:nvSpPr>
        <p:spPr>
          <a:xfrm>
            <a:off x="457200" y="1600200"/>
            <a:ext cx="3510360" cy="478404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1800" spc="-1" strike="noStrike">
                <a:solidFill>
                  <a:srgbClr val="000000"/>
                </a:solidFill>
                <a:latin typeface="Arial"/>
                <a:ea typeface="Arial"/>
              </a:rPr>
              <a:t>Goal:</a:t>
            </a:r>
            <a:r>
              <a:rPr b="0" lang="en-US" sz="1800" spc="-1" strike="noStrike">
                <a:solidFill>
                  <a:srgbClr val="000000"/>
                </a:solidFill>
                <a:latin typeface="Arial"/>
                <a:ea typeface="Arial"/>
              </a:rPr>
              <a:t> don’t send object if cache has up-to-date cached version</a:t>
            </a:r>
            <a:endParaRPr b="0" lang="en-US" sz="18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1800" spc="-1" strike="noStrike">
                <a:solidFill>
                  <a:srgbClr val="000000"/>
                </a:solidFill>
                <a:latin typeface="Arial"/>
                <a:ea typeface="Arial"/>
              </a:rPr>
              <a:t>no object transmission delay</a:t>
            </a:r>
            <a:endParaRPr b="0" lang="en-US" sz="18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1800" spc="-1" strike="noStrike">
                <a:solidFill>
                  <a:srgbClr val="000000"/>
                </a:solidFill>
                <a:latin typeface="Arial"/>
                <a:ea typeface="Arial"/>
              </a:rPr>
              <a:t>lower link utilization</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1800" spc="-1" strike="noStrike">
                <a:solidFill>
                  <a:srgbClr val="000000"/>
                </a:solidFill>
                <a:latin typeface="Arial"/>
                <a:ea typeface="Arial"/>
              </a:rPr>
              <a:t>cache: </a:t>
            </a:r>
            <a:r>
              <a:rPr b="0" lang="en-US" sz="1800" spc="-1" strike="noStrike">
                <a:solidFill>
                  <a:srgbClr val="000000"/>
                </a:solidFill>
                <a:latin typeface="Arial"/>
                <a:ea typeface="Arial"/>
              </a:rPr>
              <a:t>specify date of cached copy in H</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request</a:t>
            </a:r>
            <a:endParaRPr b="0" lang="en-US" sz="1800" spc="-1" strike="noStrike">
              <a:solidFill>
                <a:srgbClr val="000000"/>
              </a:solidFill>
              <a:latin typeface="Arial"/>
            </a:endParaRPr>
          </a:p>
          <a:p>
            <a:pPr marL="441360" indent="19080">
              <a:lnSpc>
                <a:spcPct val="100000"/>
              </a:lnSpc>
              <a:spcBef>
                <a:spcPts val="601"/>
              </a:spcBef>
            </a:pPr>
            <a:r>
              <a:rPr b="1" lang="en-US" sz="1800" spc="-1" strike="noStrike">
                <a:solidFill>
                  <a:srgbClr val="000000"/>
                </a:solidFill>
                <a:latin typeface="Arial"/>
                <a:ea typeface="Arial"/>
              </a:rPr>
              <a:t>If-modified-since: &lt;date&gt;</a:t>
            </a:r>
            <a:endParaRPr b="0" lang="en-US" sz="18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1800" spc="-1" strike="noStrike">
                <a:solidFill>
                  <a:srgbClr val="000000"/>
                </a:solidFill>
                <a:latin typeface="Arial"/>
                <a:ea typeface="Arial"/>
              </a:rPr>
              <a:t>server: </a:t>
            </a:r>
            <a:r>
              <a:rPr b="0" lang="en-US" sz="1800" spc="-1" strike="noStrike">
                <a:solidFill>
                  <a:srgbClr val="000000"/>
                </a:solidFill>
                <a:latin typeface="Arial"/>
                <a:ea typeface="Arial"/>
              </a:rPr>
              <a:t>response contains no object if cached copy is up-to-date:</a:t>
            </a:r>
            <a:endParaRPr b="0" lang="en-US" sz="1800" spc="-1" strike="noStrike">
              <a:solidFill>
                <a:srgbClr val="000000"/>
              </a:solidFill>
              <a:latin typeface="Arial"/>
            </a:endParaRPr>
          </a:p>
          <a:p>
            <a:pPr marL="441360" indent="19080">
              <a:lnSpc>
                <a:spcPct val="100000"/>
              </a:lnSpc>
              <a:spcBef>
                <a:spcPts val="601"/>
              </a:spcBef>
            </a:pPr>
            <a:r>
              <a:rPr b="1" lang="en-US" sz="1800" spc="-1" strike="noStrike">
                <a:solidFill>
                  <a:srgbClr val="000000"/>
                </a:solidFill>
                <a:latin typeface="Arial"/>
                <a:ea typeface="Arial"/>
              </a:rPr>
              <a:t>H</a:t>
            </a:r>
            <a:r>
              <a:rPr b="1" lang="en-US" sz="100" spc="-1" strike="noStrike">
                <a:solidFill>
                  <a:srgbClr val="000000"/>
                </a:solidFill>
                <a:latin typeface="Arial"/>
                <a:ea typeface="Arial"/>
              </a:rPr>
              <a:t> </a:t>
            </a:r>
            <a:r>
              <a:rPr b="1" lang="en-US" sz="1800" spc="-1" strike="noStrike">
                <a:solidFill>
                  <a:srgbClr val="000000"/>
                </a:solidFill>
                <a:latin typeface="Arial"/>
                <a:ea typeface="Arial"/>
              </a:rPr>
              <a:t>T</a:t>
            </a:r>
            <a:r>
              <a:rPr b="1" lang="en-US" sz="100" spc="-1" strike="noStrike">
                <a:solidFill>
                  <a:srgbClr val="000000"/>
                </a:solidFill>
                <a:latin typeface="Arial"/>
                <a:ea typeface="Arial"/>
              </a:rPr>
              <a:t> </a:t>
            </a:r>
            <a:r>
              <a:rPr b="1" lang="en-US" sz="1800" spc="-1" strike="noStrike">
                <a:solidFill>
                  <a:srgbClr val="000000"/>
                </a:solidFill>
                <a:latin typeface="Arial"/>
                <a:ea typeface="Arial"/>
              </a:rPr>
              <a:t>T</a:t>
            </a:r>
            <a:r>
              <a:rPr b="1" lang="en-US" sz="100" spc="-1" strike="noStrike">
                <a:solidFill>
                  <a:srgbClr val="000000"/>
                </a:solidFill>
                <a:latin typeface="Arial"/>
                <a:ea typeface="Arial"/>
              </a:rPr>
              <a:t> </a:t>
            </a:r>
            <a:r>
              <a:rPr b="1" lang="en-US" sz="1800" spc="-1" strike="noStrike">
                <a:solidFill>
                  <a:srgbClr val="000000"/>
                </a:solidFill>
                <a:latin typeface="Arial"/>
                <a:ea typeface="Arial"/>
              </a:rPr>
              <a:t>P/1.0 304 Not Modified</a:t>
            </a:r>
            <a:endParaRPr b="0" lang="en-US" sz="1800" spc="-1" strike="noStrike">
              <a:solidFill>
                <a:srgbClr val="000000"/>
              </a:solidFill>
              <a:latin typeface="Arial"/>
            </a:endParaRPr>
          </a:p>
        </p:txBody>
      </p:sp>
      <p:pic>
        <p:nvPicPr>
          <p:cNvPr id="524" name="Picture 3" descr="A diagram has 2 parts. Part 1. A P C, client, and a server are connected. Starting at client, an arrow indicates toward the server, H T T P request message, I f hyphen modified hyphen since colon left angle bracket date right angle bracket. Object not modified before left angle bracket date right angle bracket. From here, an arrow indicates back toward the client side, H T T P response, H T T P forward slash 1 period 0, 304 Not Modified. Part 2. Starting at client, an arrow indicates toward the server, H T T P request message, If hyphen modified hyphen since colon left angle bracket date right angle bracket. Object modified after left angle bracket date right angle bracket. An arrow indicates back toward the client side, H T T P response, H T T P forward slash 1 period 0 200 O K, left angle bracket data right angle bracket."/>
          <p:cNvPicPr/>
          <p:nvPr/>
        </p:nvPicPr>
        <p:blipFill>
          <a:blip r:embed="rId1"/>
          <a:stretch/>
        </p:blipFill>
        <p:spPr>
          <a:xfrm>
            <a:off x="4170240" y="1613520"/>
            <a:ext cx="4428360" cy="451404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Learning Objectives </a:t>
            </a:r>
            <a:r>
              <a:rPr b="0" lang="en-US" sz="2000" spc="-1" strike="noStrike">
                <a:solidFill>
                  <a:srgbClr val="3399b5"/>
                </a:solidFill>
                <a:latin typeface="Times New Roman"/>
                <a:ea typeface="MS PGothic"/>
              </a:rPr>
              <a:t>(3 of 7)</a:t>
            </a:r>
            <a:endParaRPr b="0" lang="en-US" sz="2000" spc="-1" strike="noStrike">
              <a:solidFill>
                <a:srgbClr val="000000"/>
              </a:solidFill>
              <a:latin typeface="Arial"/>
            </a:endParaRPr>
          </a:p>
        </p:txBody>
      </p:sp>
      <p:sp>
        <p:nvSpPr>
          <p:cNvPr id="526"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7fa3"/>
                </a:solidFill>
                <a:latin typeface="Arial"/>
                <a:ea typeface="ＭＳ Ｐゴシック"/>
              </a:rPr>
              <a:t>2.1</a:t>
            </a:r>
            <a:r>
              <a:rPr b="1"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Principles of network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2.2 </a:t>
            </a:r>
            <a:r>
              <a:rPr b="0" lang="en-US" sz="2400" spc="-1" strike="noStrike">
                <a:solidFill>
                  <a:srgbClr val="000000"/>
                </a:solidFill>
                <a:latin typeface="Arial"/>
                <a:ea typeface="ＭＳ Ｐゴシック"/>
              </a:rPr>
              <a:t>Web and H</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2.3</a:t>
            </a:r>
            <a:r>
              <a:rPr b="0" lang="en-US" sz="24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electronic mail</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400" spc="-1" strike="noStrike">
                <a:solidFill>
                  <a:srgbClr val="000000"/>
                </a:solidFill>
                <a:latin typeface="Arial"/>
                <a:ea typeface="ＭＳ Ｐゴシック"/>
              </a:rPr>
              <a:t>S</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M</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T</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P, P</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O</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P3, I</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M</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A</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2.4</a:t>
            </a:r>
            <a:r>
              <a:rPr b="0" lang="en-US" sz="2400" spc="-1" strike="noStrike">
                <a:solidFill>
                  <a:srgbClr val="000000"/>
                </a:solidFill>
                <a:latin typeface="Arial"/>
                <a:ea typeface="ＭＳ Ｐゴシック"/>
              </a:rPr>
              <a:t>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2.5</a:t>
            </a:r>
            <a:r>
              <a:rPr b="0" lang="en-US" sz="2400" spc="-1" strike="noStrike">
                <a:solidFill>
                  <a:srgbClr val="000000"/>
                </a:solidFill>
                <a:latin typeface="Arial"/>
                <a:ea typeface="Arial"/>
              </a:rPr>
              <a:t> 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2</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2.6</a:t>
            </a:r>
            <a:r>
              <a:rPr b="0" lang="en-US" sz="2400" spc="-1" strike="noStrike">
                <a:solidFill>
                  <a:srgbClr val="000000"/>
                </a:solidFill>
                <a:latin typeface="Arial"/>
                <a:ea typeface="Arial"/>
              </a:rPr>
              <a:t> video streaming and content distribution networks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2.7</a:t>
            </a:r>
            <a:r>
              <a:rPr b="0" lang="en-US" sz="2400" spc="-1" strike="noStrike">
                <a:solidFill>
                  <a:srgbClr val="000000"/>
                </a:solidFill>
                <a:latin typeface="Arial"/>
                <a:ea typeface="Arial"/>
              </a:rPr>
              <a:t> socket programming with U</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and 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Electronic Mail</a:t>
            </a:r>
            <a:endParaRPr b="0" lang="en-US" sz="3400" spc="-1" strike="noStrike">
              <a:solidFill>
                <a:srgbClr val="000000"/>
              </a:solidFill>
              <a:latin typeface="Arial"/>
            </a:endParaRPr>
          </a:p>
        </p:txBody>
      </p:sp>
      <p:sp>
        <p:nvSpPr>
          <p:cNvPr id="528" name="TextShape 2"/>
          <p:cNvSpPr txBox="1"/>
          <p:nvPr/>
        </p:nvSpPr>
        <p:spPr>
          <a:xfrm>
            <a:off x="457200" y="1600200"/>
            <a:ext cx="4397040" cy="1801440"/>
          </a:xfrm>
          <a:prstGeom prst="rect">
            <a:avLst/>
          </a:prstGeom>
          <a:noFill/>
          <a:ln>
            <a:noFill/>
          </a:ln>
        </p:spPr>
        <p:txBody>
          <a:bodyPr tIns="91440" bIns="91440">
            <a:noAutofit/>
          </a:bodyPr>
          <a:p>
            <a:pPr>
              <a:lnSpc>
                <a:spcPct val="100000"/>
              </a:lnSpc>
              <a:spcBef>
                <a:spcPts val="601"/>
              </a:spcBef>
            </a:pPr>
            <a:r>
              <a:rPr b="1" lang="en-US" sz="1800" spc="-1" strike="noStrike">
                <a:solidFill>
                  <a:srgbClr val="000000"/>
                </a:solidFill>
                <a:latin typeface="Arial"/>
                <a:ea typeface="Arial"/>
              </a:rPr>
              <a:t>Three major components:</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user agents</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mail servers</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simple mail transfer protocol: S</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M</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T</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a:t>
            </a:r>
            <a:endParaRPr b="0" lang="en-US" sz="1800" spc="-1" strike="noStrike">
              <a:solidFill>
                <a:srgbClr val="000000"/>
              </a:solidFill>
              <a:latin typeface="Arial"/>
            </a:endParaRPr>
          </a:p>
        </p:txBody>
      </p:sp>
      <p:sp>
        <p:nvSpPr>
          <p:cNvPr id="529" name="TextShape 3"/>
          <p:cNvSpPr txBox="1"/>
          <p:nvPr/>
        </p:nvSpPr>
        <p:spPr>
          <a:xfrm>
            <a:off x="457200" y="3402000"/>
            <a:ext cx="4893840" cy="2939400"/>
          </a:xfrm>
          <a:prstGeom prst="rect">
            <a:avLst/>
          </a:prstGeom>
          <a:noFill/>
          <a:ln>
            <a:noFill/>
          </a:ln>
        </p:spPr>
        <p:txBody>
          <a:bodyPr tIns="91440" bIns="91440">
            <a:noAutofit/>
          </a:bodyPr>
          <a:p>
            <a:pPr>
              <a:lnSpc>
                <a:spcPct val="100000"/>
              </a:lnSpc>
              <a:spcBef>
                <a:spcPts val="601"/>
              </a:spcBef>
            </a:pPr>
            <a:r>
              <a:rPr b="1" lang="en-US" sz="1800" spc="-1" strike="noStrike">
                <a:solidFill>
                  <a:srgbClr val="000000"/>
                </a:solidFill>
                <a:latin typeface="Arial"/>
                <a:ea typeface="Arial"/>
              </a:rPr>
              <a:t>User Agent</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a.k.a. “mail reader”</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composing, editing, reading mail messages</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e.g., Outlook, Thunderbird, iPhone mail client</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outgoing, incoming messages stored on server</a:t>
            </a:r>
            <a:endParaRPr b="0" lang="en-US" sz="1800" spc="-1" strike="noStrike">
              <a:solidFill>
                <a:srgbClr val="000000"/>
              </a:solidFill>
              <a:latin typeface="Arial"/>
            </a:endParaRPr>
          </a:p>
        </p:txBody>
      </p:sp>
      <p:pic>
        <p:nvPicPr>
          <p:cNvPr id="530" name="Picture 3" descr="3 mail servers are connected via S M T P. Each mail server has user agents. The mail server consists of an outgoing message queue and a user mailbox."/>
          <p:cNvPicPr/>
          <p:nvPr/>
        </p:nvPicPr>
        <p:blipFill>
          <a:blip r:embed="rId1"/>
          <a:stretch/>
        </p:blipFill>
        <p:spPr>
          <a:xfrm>
            <a:off x="5425200" y="1734840"/>
            <a:ext cx="3335040" cy="450504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Electronic Mail: Mail Servers</a:t>
            </a:r>
            <a:endParaRPr b="0" lang="en-US" sz="3400" spc="-1" strike="noStrike">
              <a:solidFill>
                <a:srgbClr val="000000"/>
              </a:solidFill>
              <a:latin typeface="Arial"/>
            </a:endParaRPr>
          </a:p>
        </p:txBody>
      </p:sp>
      <p:sp>
        <p:nvSpPr>
          <p:cNvPr id="532" name="TextShape 2"/>
          <p:cNvSpPr txBox="1"/>
          <p:nvPr/>
        </p:nvSpPr>
        <p:spPr>
          <a:xfrm>
            <a:off x="457200" y="1600200"/>
            <a:ext cx="3738960" cy="452556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Arial"/>
              </a:rPr>
              <a:t>mail servers: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mailbox</a:t>
            </a:r>
            <a:r>
              <a:rPr b="0" lang="en-US" sz="2000" spc="-1" strike="noStrike">
                <a:solidFill>
                  <a:srgbClr val="000000"/>
                </a:solidFill>
                <a:latin typeface="Arial"/>
                <a:ea typeface="Arial"/>
              </a:rPr>
              <a:t> contains incoming messages for user</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message queue </a:t>
            </a:r>
            <a:r>
              <a:rPr b="0" lang="en-US" sz="2000" spc="-1" strike="noStrike">
                <a:solidFill>
                  <a:srgbClr val="000000"/>
                </a:solidFill>
                <a:latin typeface="Arial"/>
                <a:ea typeface="Arial"/>
              </a:rPr>
              <a:t>of outgoing (to be sent) mail messages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Arial"/>
              </a:rPr>
              <a:t>S</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M</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P protocol </a:t>
            </a:r>
            <a:r>
              <a:rPr b="0" lang="en-US" sz="2000" spc="-1" strike="noStrike">
                <a:solidFill>
                  <a:srgbClr val="000000"/>
                </a:solidFill>
                <a:latin typeface="Arial"/>
                <a:ea typeface="Arial"/>
              </a:rPr>
              <a:t>between mail servers to send email messages</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client: sending mail server</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a:t>
            </a:r>
            <a:r>
              <a:rPr b="0" lang="en-US" sz="2000" spc="-1" strike="noStrike">
                <a:solidFill>
                  <a:srgbClr val="000000"/>
                </a:solidFill>
                <a:latin typeface="Arial"/>
                <a:ea typeface="Arial"/>
              </a:rPr>
              <a:t>server”: receiving mail server</a:t>
            </a:r>
            <a:endParaRPr b="0" lang="en-US" sz="2000" spc="-1" strike="noStrike">
              <a:solidFill>
                <a:srgbClr val="000000"/>
              </a:solidFill>
              <a:latin typeface="Arial"/>
            </a:endParaRPr>
          </a:p>
        </p:txBody>
      </p:sp>
      <p:pic>
        <p:nvPicPr>
          <p:cNvPr id="533" name="Picture 3" descr="3 mail servers are connected via S M T P. Each mail server has user agents. The mail server consists of an outgoing message queue and a user mailbox."/>
          <p:cNvPicPr/>
          <p:nvPr/>
        </p:nvPicPr>
        <p:blipFill>
          <a:blip r:embed="rId1"/>
          <a:stretch/>
        </p:blipFill>
        <p:spPr>
          <a:xfrm>
            <a:off x="4391640" y="1663560"/>
            <a:ext cx="4012200" cy="46663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457200" y="-1584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Creating a Network App</a:t>
            </a:r>
            <a:endParaRPr b="0" lang="en-US" sz="3400" spc="-1" strike="noStrike">
              <a:solidFill>
                <a:srgbClr val="000000"/>
              </a:solidFill>
              <a:latin typeface="Arial"/>
            </a:endParaRPr>
          </a:p>
        </p:txBody>
      </p:sp>
      <p:sp>
        <p:nvSpPr>
          <p:cNvPr id="372" name="TextShape 2"/>
          <p:cNvSpPr txBox="1"/>
          <p:nvPr/>
        </p:nvSpPr>
        <p:spPr>
          <a:xfrm>
            <a:off x="457200" y="1600200"/>
            <a:ext cx="4025880" cy="2163240"/>
          </a:xfrm>
          <a:prstGeom prst="rect">
            <a:avLst/>
          </a:prstGeom>
          <a:noFill/>
          <a:ln>
            <a:noFill/>
          </a:ln>
        </p:spPr>
        <p:txBody>
          <a:bodyPr tIns="91440" bIns="91440">
            <a:noAutofit/>
          </a:bodyPr>
          <a:p>
            <a:pPr>
              <a:lnSpc>
                <a:spcPct val="100000"/>
              </a:lnSpc>
              <a:spcBef>
                <a:spcPts val="1500"/>
              </a:spcBef>
            </a:pPr>
            <a:r>
              <a:rPr b="1" lang="en-US" sz="1800" spc="-1" strike="noStrike">
                <a:solidFill>
                  <a:srgbClr val="000000"/>
                </a:solidFill>
                <a:latin typeface="Arial"/>
                <a:ea typeface="Arial"/>
              </a:rPr>
              <a:t>write programs that:</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run on (different) </a:t>
            </a:r>
            <a:r>
              <a:rPr b="1" lang="en-US" sz="1800" spc="-1" strike="noStrike">
                <a:solidFill>
                  <a:srgbClr val="000000"/>
                </a:solidFill>
                <a:latin typeface="Arial"/>
                <a:ea typeface="Arial"/>
              </a:rPr>
              <a:t>end systems</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communicate over network</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e.g., web server software communicates with browser software</a:t>
            </a:r>
            <a:endParaRPr b="0" lang="en-US" sz="1800" spc="-1" strike="noStrike">
              <a:solidFill>
                <a:srgbClr val="000000"/>
              </a:solidFill>
              <a:latin typeface="Arial"/>
            </a:endParaRPr>
          </a:p>
        </p:txBody>
      </p:sp>
      <p:sp>
        <p:nvSpPr>
          <p:cNvPr id="373" name="TextShape 3"/>
          <p:cNvSpPr txBox="1"/>
          <p:nvPr/>
        </p:nvSpPr>
        <p:spPr>
          <a:xfrm>
            <a:off x="457200" y="3903480"/>
            <a:ext cx="4025880" cy="2349720"/>
          </a:xfrm>
          <a:prstGeom prst="rect">
            <a:avLst/>
          </a:prstGeom>
          <a:noFill/>
          <a:ln>
            <a:noFill/>
          </a:ln>
        </p:spPr>
        <p:txBody>
          <a:bodyPr tIns="91440" bIns="91440">
            <a:noAutofit/>
          </a:bodyPr>
          <a:p>
            <a:pPr>
              <a:lnSpc>
                <a:spcPct val="100000"/>
              </a:lnSpc>
              <a:spcBef>
                <a:spcPts val="1500"/>
              </a:spcBef>
            </a:pPr>
            <a:r>
              <a:rPr b="1" lang="en-US" sz="1800" spc="-1" strike="noStrike">
                <a:solidFill>
                  <a:srgbClr val="000000"/>
                </a:solidFill>
                <a:latin typeface="Arial"/>
                <a:ea typeface="Arial"/>
              </a:rPr>
              <a:t>no need to write software for network-core devices</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network-core devices do not run user applications</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Arial"/>
              </a:rPr>
              <a:t>applications on end systems allows for rapid app development, propagation</a:t>
            </a:r>
            <a:endParaRPr b="0" lang="en-US" sz="1800" spc="-1" strike="noStrike">
              <a:solidFill>
                <a:srgbClr val="000000"/>
              </a:solidFill>
              <a:latin typeface="Arial"/>
            </a:endParaRPr>
          </a:p>
        </p:txBody>
      </p:sp>
      <p:pic>
        <p:nvPicPr>
          <p:cNvPr id="374" name="Picture 412" descr="A network consists of five linked groups, as follows. Mobile network, national or global I S P, local or regional I S P, home network, enterprise network. In the mobile network, a laptop has five layers, as follows. Application, transport, network, link, physical. In the enterprise network, a server has five layers, as follows. Application, transport, network, link, physical. A P C has the same five layers. The application layer in all three devices are linked."/>
          <p:cNvPicPr/>
          <p:nvPr/>
        </p:nvPicPr>
        <p:blipFill>
          <a:blip r:embed="rId1"/>
          <a:stretch/>
        </p:blipFill>
        <p:spPr>
          <a:xfrm>
            <a:off x="4871160" y="1798200"/>
            <a:ext cx="3747600" cy="425736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Electronic Mail: S</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M</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[R</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F</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C 2821]</a:t>
            </a:r>
            <a:endParaRPr b="0" lang="en-US" sz="3400" spc="-1" strike="noStrike">
              <a:solidFill>
                <a:srgbClr val="000000"/>
              </a:solidFill>
              <a:latin typeface="Arial"/>
            </a:endParaRPr>
          </a:p>
        </p:txBody>
      </p:sp>
      <p:sp>
        <p:nvSpPr>
          <p:cNvPr id="535" name="TextShape 2"/>
          <p:cNvSpPr txBox="1"/>
          <p:nvPr/>
        </p:nvSpPr>
        <p:spPr>
          <a:xfrm>
            <a:off x="457200" y="1600200"/>
            <a:ext cx="8229240" cy="46879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uses 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to reliably transfer email message from client to server, port 25</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direct transfer: sending server to receiving server</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three phases of transfer</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handshaking (greeting)</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transfer of messages</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closure</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command/response interaction (like H</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000" spc="-1" strike="noStrike">
                <a:solidFill>
                  <a:srgbClr val="000000"/>
                </a:solidFill>
                <a:latin typeface="Arial"/>
                <a:ea typeface="Arial"/>
              </a:rPr>
              <a:t>commands:</a:t>
            </a:r>
            <a:r>
              <a:rPr b="0" lang="en-US" sz="2000" spc="-1" strike="noStrike">
                <a:solidFill>
                  <a:srgbClr val="000000"/>
                </a:solidFill>
                <a:latin typeface="Arial"/>
                <a:ea typeface="Arial"/>
              </a:rPr>
              <a:t> A</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I</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I text</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000" spc="-1" strike="noStrike">
                <a:solidFill>
                  <a:srgbClr val="000000"/>
                </a:solidFill>
                <a:latin typeface="Arial"/>
                <a:ea typeface="Arial"/>
              </a:rPr>
              <a:t>response: </a:t>
            </a:r>
            <a:r>
              <a:rPr b="0" lang="en-US" sz="2000" spc="-1" strike="noStrike">
                <a:solidFill>
                  <a:srgbClr val="000000"/>
                </a:solidFill>
                <a:latin typeface="Arial"/>
                <a:ea typeface="Arial"/>
              </a:rPr>
              <a:t>status code and phrase</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a:ea typeface="Arial"/>
              </a:rPr>
              <a:t>messages must be in 7-bit A</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I</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Scenario: Alice Sends Message to Bob</a:t>
            </a:r>
            <a:endParaRPr b="0" lang="en-US" sz="3400" spc="-1" strike="noStrike">
              <a:solidFill>
                <a:srgbClr val="000000"/>
              </a:solidFill>
              <a:latin typeface="Arial"/>
            </a:endParaRPr>
          </a:p>
        </p:txBody>
      </p:sp>
      <p:sp>
        <p:nvSpPr>
          <p:cNvPr id="537" name="TextShape 2"/>
          <p:cNvSpPr txBox="1"/>
          <p:nvPr/>
        </p:nvSpPr>
        <p:spPr>
          <a:xfrm>
            <a:off x="473400" y="1584000"/>
            <a:ext cx="4212360" cy="2875320"/>
          </a:xfrm>
          <a:prstGeom prst="rect">
            <a:avLst/>
          </a:prstGeom>
          <a:noFill/>
          <a:ln>
            <a:noFill/>
          </a:ln>
        </p:spPr>
        <p:txBody>
          <a:bodyPr tIns="91440" bIns="91440">
            <a:noAutofit/>
          </a:bodyPr>
          <a:p>
            <a:pPr marL="255960" indent="-255600">
              <a:lnSpc>
                <a:spcPct val="100000"/>
              </a:lnSpc>
              <a:spcBef>
                <a:spcPts val="1500"/>
              </a:spcBef>
            </a:pPr>
            <a:r>
              <a:rPr b="0" lang="en-US" sz="2000" spc="-1" strike="noStrike">
                <a:solidFill>
                  <a:srgbClr val="000000"/>
                </a:solidFill>
                <a:latin typeface="Arial"/>
                <a:ea typeface="Arial"/>
              </a:rPr>
              <a:t>1) Alice uses U</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A to compose message “to” </a:t>
            </a:r>
            <a:r>
              <a:rPr b="0" lang="en-US" sz="2000" spc="-1" strike="noStrike" u="sng">
                <a:solidFill>
                  <a:srgbClr val="3c1581"/>
                </a:solidFill>
                <a:uFillTx/>
                <a:latin typeface="Courier New"/>
                <a:ea typeface="Arial"/>
                <a:hlinkClick r:id="rId1"/>
              </a:rPr>
              <a:t>bob@someschool.edu</a:t>
            </a:r>
            <a:endParaRPr b="0" lang="en-US" sz="2000" spc="-1" strike="noStrike">
              <a:solidFill>
                <a:srgbClr val="000000"/>
              </a:solidFill>
              <a:latin typeface="Arial"/>
            </a:endParaRPr>
          </a:p>
          <a:p>
            <a:pPr marL="255960" indent="-255600">
              <a:lnSpc>
                <a:spcPct val="100000"/>
              </a:lnSpc>
              <a:spcBef>
                <a:spcPts val="1500"/>
              </a:spcBef>
            </a:pPr>
            <a:r>
              <a:rPr b="0" lang="en-US" sz="2000" spc="-1" strike="noStrike">
                <a:solidFill>
                  <a:srgbClr val="000000"/>
                </a:solidFill>
                <a:latin typeface="Arial"/>
                <a:ea typeface="Arial"/>
              </a:rPr>
              <a:t>2) Alice’s U</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A sends message to her mail server; message placed in message queue</a:t>
            </a:r>
            <a:endParaRPr b="0" lang="en-US" sz="2000" spc="-1" strike="noStrike">
              <a:solidFill>
                <a:srgbClr val="000000"/>
              </a:solidFill>
              <a:latin typeface="Arial"/>
            </a:endParaRPr>
          </a:p>
          <a:p>
            <a:pPr marL="255960" indent="-255600">
              <a:lnSpc>
                <a:spcPct val="100000"/>
              </a:lnSpc>
              <a:spcBef>
                <a:spcPts val="1500"/>
              </a:spcBef>
            </a:pPr>
            <a:r>
              <a:rPr b="0" lang="en-US" sz="2000" spc="-1" strike="noStrike">
                <a:solidFill>
                  <a:srgbClr val="000000"/>
                </a:solidFill>
                <a:latin typeface="Arial"/>
                <a:ea typeface="Arial"/>
              </a:rPr>
              <a:t>3) client side of S</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opens 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connection with Bob’s mail server</a:t>
            </a:r>
            <a:endParaRPr b="0" lang="en-US" sz="2000" spc="-1" strike="noStrike">
              <a:solidFill>
                <a:srgbClr val="000000"/>
              </a:solidFill>
              <a:latin typeface="Arial"/>
            </a:endParaRPr>
          </a:p>
        </p:txBody>
      </p:sp>
      <p:sp>
        <p:nvSpPr>
          <p:cNvPr id="538" name="TextShape 3"/>
          <p:cNvSpPr txBox="1"/>
          <p:nvPr/>
        </p:nvSpPr>
        <p:spPr>
          <a:xfrm>
            <a:off x="4798440" y="1613880"/>
            <a:ext cx="4000320" cy="2636640"/>
          </a:xfrm>
          <a:prstGeom prst="rect">
            <a:avLst/>
          </a:prstGeom>
          <a:noFill/>
          <a:ln>
            <a:noFill/>
          </a:ln>
        </p:spPr>
        <p:txBody>
          <a:bodyPr tIns="91440" bIns="91440">
            <a:noAutofit/>
          </a:bodyPr>
          <a:p>
            <a:pPr marL="255960" indent="-255600">
              <a:lnSpc>
                <a:spcPct val="100000"/>
              </a:lnSpc>
              <a:spcBef>
                <a:spcPts val="1500"/>
              </a:spcBef>
            </a:pPr>
            <a:r>
              <a:rPr b="0" lang="en-US" sz="2000" spc="-1" strike="noStrike">
                <a:solidFill>
                  <a:srgbClr val="000000"/>
                </a:solidFill>
                <a:latin typeface="Arial"/>
                <a:ea typeface="Arial"/>
              </a:rPr>
              <a:t>4) S</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client sends Alice’s message over the T</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connection</a:t>
            </a:r>
            <a:endParaRPr b="0" lang="en-US" sz="2000" spc="-1" strike="noStrike">
              <a:solidFill>
                <a:srgbClr val="000000"/>
              </a:solidFill>
              <a:latin typeface="Arial"/>
            </a:endParaRPr>
          </a:p>
          <a:p>
            <a:pPr marL="255960" indent="-255600">
              <a:lnSpc>
                <a:spcPct val="100000"/>
              </a:lnSpc>
              <a:spcBef>
                <a:spcPts val="1500"/>
              </a:spcBef>
            </a:pPr>
            <a:r>
              <a:rPr b="0" lang="en-US" sz="2000" spc="-1" strike="noStrike">
                <a:solidFill>
                  <a:srgbClr val="000000"/>
                </a:solidFill>
                <a:latin typeface="Arial"/>
                <a:ea typeface="Arial"/>
              </a:rPr>
              <a:t>5) Bob’s mail server places the message in Bob’s mailbox</a:t>
            </a:r>
            <a:endParaRPr b="0" lang="en-US" sz="2000" spc="-1" strike="noStrike">
              <a:solidFill>
                <a:srgbClr val="000000"/>
              </a:solidFill>
              <a:latin typeface="Arial"/>
            </a:endParaRPr>
          </a:p>
          <a:p>
            <a:pPr marL="255960" indent="-255600">
              <a:lnSpc>
                <a:spcPct val="100000"/>
              </a:lnSpc>
              <a:spcBef>
                <a:spcPts val="1500"/>
              </a:spcBef>
            </a:pPr>
            <a:r>
              <a:rPr b="0" lang="en-US" sz="2000" spc="-1" strike="noStrike">
                <a:solidFill>
                  <a:srgbClr val="000000"/>
                </a:solidFill>
                <a:latin typeface="Arial"/>
                <a:ea typeface="Arial"/>
              </a:rPr>
              <a:t>6) Bob invokes his user agent to read message</a:t>
            </a:r>
            <a:endParaRPr b="0" lang="en-US" sz="2000" spc="-1" strike="noStrike">
              <a:solidFill>
                <a:srgbClr val="000000"/>
              </a:solidFill>
              <a:latin typeface="Arial"/>
            </a:endParaRPr>
          </a:p>
        </p:txBody>
      </p:sp>
      <p:pic>
        <p:nvPicPr>
          <p:cNvPr id="539" name="Picture 4" descr="The scenario, Alice sends a message to Bob, is a 6 stage process, as follows. 1, Alice uses her user agent to compose a message. 2, the user agent connects to Alice’s mail server. 3, the message&#10;goes in the outgoing message queue. 4, Alice’s mail server connects to Bob’s mail server. 5, the message is stored in the user mailbox of Bob’s mail server. 6, Bob’s mail server connects to his user agent, and he reads the message."/>
          <p:cNvPicPr/>
          <p:nvPr/>
        </p:nvPicPr>
        <p:blipFill>
          <a:blip r:embed="rId2"/>
          <a:stretch/>
        </p:blipFill>
        <p:spPr>
          <a:xfrm>
            <a:off x="987480" y="4681440"/>
            <a:ext cx="7332120" cy="1717920"/>
          </a:xfrm>
          <a:prstGeom prst="rect">
            <a:avLst/>
          </a:prstGeom>
          <a:ln>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Sample S</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M</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Interaction</a:t>
            </a:r>
            <a:endParaRPr b="0" lang="en-US" sz="3400" spc="-1" strike="noStrike">
              <a:solidFill>
                <a:srgbClr val="000000"/>
              </a:solidFill>
              <a:latin typeface="Arial"/>
            </a:endParaRPr>
          </a:p>
        </p:txBody>
      </p:sp>
      <p:pic>
        <p:nvPicPr>
          <p:cNvPr id="541" name="Picture 3" descr="15 lines of S M T P interaction. Line 1, S. 2 2 0 hamburger dot e d u. Line 2, C. H E L O crepes period f r. Line 3, S. 2 5 0 Hello crepes period f r comma pleased to meet you. Line 4, C. MAIL FROM colon left angle bracket alice at crepes period f r right angle bracket. Line 5, S. 2 5 0 alice at crepes period f r period period period Sender o k. Line 6, C. R C P T TO colon left angle bracket bob at hamburger dot e d u right angle bracket. Line 7, S. 250 bob at hamburger period e d u period period period Recipient o k. Line 8, C. DATA. Line 9, S. 3 5 4 Enter mail comma end with double quote period double quote on a line by itself. Line 10, C. Do you like ketchup? Line 11, C. How about pickles? Line 12, C. period. Line 13, S. 2 5 0 Message accept for delivery. Line 14, C. QUIT. Line 15, S. 2 2 1 hamburger period e d u closing connection."/>
          <p:cNvPicPr/>
          <p:nvPr/>
        </p:nvPicPr>
        <p:blipFill>
          <a:blip r:embed="rId1"/>
          <a:stretch/>
        </p:blipFill>
        <p:spPr>
          <a:xfrm>
            <a:off x="522000" y="1476000"/>
            <a:ext cx="8229960" cy="4809960"/>
          </a:xfrm>
          <a:prstGeom prst="rect">
            <a:avLst/>
          </a:prstGeom>
          <a:ln>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Try S</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M</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Interaction for Yourself</a:t>
            </a:r>
            <a:endParaRPr b="0" lang="en-US" sz="3400" spc="-1" strike="noStrike">
              <a:solidFill>
                <a:srgbClr val="000000"/>
              </a:solidFill>
              <a:latin typeface="Arial"/>
            </a:endParaRPr>
          </a:p>
        </p:txBody>
      </p:sp>
      <p:sp>
        <p:nvSpPr>
          <p:cNvPr id="543" name="TextShape 2"/>
          <p:cNvSpPr txBox="1"/>
          <p:nvPr/>
        </p:nvSpPr>
        <p:spPr>
          <a:xfrm>
            <a:off x="457200" y="1600200"/>
            <a:ext cx="8229240" cy="31183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400" spc="-1" strike="noStrike">
                <a:solidFill>
                  <a:srgbClr val="000000"/>
                </a:solidFill>
                <a:latin typeface="Courier New"/>
                <a:ea typeface="Arial"/>
              </a:rPr>
              <a:t>telnet servername 25</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see 220 reply from server</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enter HELO, MAIL FROM, RCPT TO, DATA, QUIT commands</a:t>
            </a:r>
            <a:endParaRPr b="0" lang="en-US" sz="2400" spc="-1" strike="noStrike">
              <a:solidFill>
                <a:srgbClr val="000000"/>
              </a:solidFill>
              <a:latin typeface="Arial"/>
            </a:endParaRPr>
          </a:p>
          <a:p>
            <a:pPr>
              <a:lnSpc>
                <a:spcPct val="100000"/>
              </a:lnSpc>
              <a:spcBef>
                <a:spcPts val="1500"/>
              </a:spcBef>
            </a:pPr>
            <a:r>
              <a:rPr b="0" lang="en-US" sz="2400" spc="-1" strike="noStrike">
                <a:solidFill>
                  <a:srgbClr val="000000"/>
                </a:solidFill>
                <a:latin typeface="Arial"/>
                <a:ea typeface="Arial"/>
              </a:rPr>
              <a:t>above lets you send email without using email client (reader)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S</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M</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 Final Words</a:t>
            </a:r>
            <a:endParaRPr b="0" lang="en-US" sz="3400" spc="-1" strike="noStrike">
              <a:solidFill>
                <a:srgbClr val="000000"/>
              </a:solidFill>
              <a:latin typeface="Arial"/>
            </a:endParaRPr>
          </a:p>
        </p:txBody>
      </p:sp>
      <p:sp>
        <p:nvSpPr>
          <p:cNvPr id="545" name="TextShape 2"/>
          <p:cNvSpPr txBox="1"/>
          <p:nvPr/>
        </p:nvSpPr>
        <p:spPr>
          <a:xfrm>
            <a:off x="457200" y="1600200"/>
            <a:ext cx="3633120" cy="358092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uses persistent connections</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requires message (header &amp; body) to be in 7-bit A</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I</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server uses </a:t>
            </a:r>
            <a:r>
              <a:rPr b="0" lang="en-US" sz="2200" spc="-1" strike="noStrike">
                <a:solidFill>
                  <a:srgbClr val="000000"/>
                </a:solidFill>
                <a:latin typeface="Courier New"/>
                <a:ea typeface="Arial"/>
              </a:rPr>
              <a:t>CRLF.CRLF</a:t>
            </a:r>
            <a:r>
              <a:rPr b="0" lang="en-US" sz="2200" spc="-1" strike="noStrike">
                <a:solidFill>
                  <a:srgbClr val="000000"/>
                </a:solidFill>
                <a:latin typeface="Arial"/>
                <a:ea typeface="Arial"/>
              </a:rPr>
              <a:t> to determine end of message</a:t>
            </a:r>
            <a:endParaRPr b="0" lang="en-US" sz="2200" spc="-1" strike="noStrike">
              <a:solidFill>
                <a:srgbClr val="000000"/>
              </a:solidFill>
              <a:latin typeface="Arial"/>
            </a:endParaRPr>
          </a:p>
        </p:txBody>
      </p:sp>
      <p:sp>
        <p:nvSpPr>
          <p:cNvPr id="546" name="TextShape 3"/>
          <p:cNvSpPr txBox="1"/>
          <p:nvPr/>
        </p:nvSpPr>
        <p:spPr>
          <a:xfrm>
            <a:off x="4310640" y="1586520"/>
            <a:ext cx="4408200" cy="4749840"/>
          </a:xfrm>
          <a:prstGeom prst="rect">
            <a:avLst/>
          </a:prstGeom>
          <a:noFill/>
          <a:ln>
            <a:noFill/>
          </a:ln>
        </p:spPr>
        <p:txBody>
          <a:bodyPr tIns="91440" bIns="91440">
            <a:noAutofit/>
          </a:bodyPr>
          <a:p>
            <a:pPr marL="255960" indent="-255600">
              <a:lnSpc>
                <a:spcPct val="100000"/>
              </a:lnSpc>
              <a:spcBef>
                <a:spcPts val="1500"/>
              </a:spcBef>
            </a:pPr>
            <a:r>
              <a:rPr b="1" lang="en-US" sz="2200" spc="-1" strike="noStrike">
                <a:solidFill>
                  <a:srgbClr val="000000"/>
                </a:solidFill>
                <a:latin typeface="Arial"/>
                <a:ea typeface="Arial"/>
              </a:rPr>
              <a:t>comparison with H</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P:</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H</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pull</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push</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both have A</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I command/response interaction, status codes</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H</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each object encapsulated in its own response message</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T</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 multiple objects sent in multipart message</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Mail Message Format</a:t>
            </a:r>
            <a:endParaRPr b="0" lang="en-US" sz="3400" spc="-1" strike="noStrike">
              <a:solidFill>
                <a:srgbClr val="000000"/>
              </a:solidFill>
              <a:latin typeface="Arial"/>
            </a:endParaRPr>
          </a:p>
        </p:txBody>
      </p:sp>
      <p:pic>
        <p:nvPicPr>
          <p:cNvPr id="548" name="Picture 7" descr="S M T P is the protocol for exchanging email messages. R F C 822 is the standard text message format. A message mail format has a header and a body. The header has components as follows. Header lines, for example, to, from, subject. This is different from S M T P mail from, R C P T to commands. The message body only has A S C I I characters. A blank line separates the header from the body."/>
          <p:cNvPicPr/>
          <p:nvPr/>
        </p:nvPicPr>
        <p:blipFill>
          <a:blip r:embed="rId1"/>
          <a:stretch/>
        </p:blipFill>
        <p:spPr>
          <a:xfrm>
            <a:off x="764280" y="1571400"/>
            <a:ext cx="7614720" cy="4433400"/>
          </a:xfrm>
          <a:prstGeom prst="rect">
            <a:avLst/>
          </a:prstGeom>
          <a:ln>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Mail Access Protocols</a:t>
            </a:r>
            <a:endParaRPr b="0" lang="en-US" sz="3400" spc="-1" strike="noStrike">
              <a:solidFill>
                <a:srgbClr val="000000"/>
              </a:solidFill>
              <a:latin typeface="Arial"/>
            </a:endParaRPr>
          </a:p>
        </p:txBody>
      </p:sp>
      <p:pic>
        <p:nvPicPr>
          <p:cNvPr id="550" name="Picture 3" descr="The scenario, Alice sends a message to Bob, is a 4 stage process, as follows. Part 1, user agent sends a message with the S M T P. Part 2, sender’s mail server sends the message to the receiver’s mail server using the S M T P. Part 3, receiver’s mail sever sends the message with mail access protocol, for example, P O P, I M A P. Part 4, user agent receives the message."/>
          <p:cNvPicPr/>
          <p:nvPr/>
        </p:nvPicPr>
        <p:blipFill>
          <a:blip r:embed="rId1"/>
          <a:stretch/>
        </p:blipFill>
        <p:spPr>
          <a:xfrm>
            <a:off x="1163520" y="1468800"/>
            <a:ext cx="6816600" cy="1632240"/>
          </a:xfrm>
          <a:prstGeom prst="rect">
            <a:avLst/>
          </a:prstGeom>
          <a:ln>
            <a:noFill/>
          </a:ln>
        </p:spPr>
      </p:pic>
      <p:sp>
        <p:nvSpPr>
          <p:cNvPr id="551" name="TextShape 2"/>
          <p:cNvSpPr txBox="1"/>
          <p:nvPr/>
        </p:nvSpPr>
        <p:spPr>
          <a:xfrm>
            <a:off x="457200" y="3257280"/>
            <a:ext cx="8229240" cy="3095280"/>
          </a:xfrm>
          <a:prstGeom prst="rect">
            <a:avLst/>
          </a:prstGeom>
          <a:noFill/>
          <a:ln>
            <a:noFill/>
          </a:ln>
        </p:spPr>
        <p:txBody>
          <a:bodyPr tIns="91440" bIns="91440" anchor="ctr">
            <a:noAutofit/>
          </a:bodyPr>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S</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M</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T</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P:</a:t>
            </a:r>
            <a:r>
              <a:rPr b="0" lang="en-US" sz="2200" spc="-1" strike="noStrike">
                <a:solidFill>
                  <a:srgbClr val="000000"/>
                </a:solidFill>
                <a:latin typeface="Arial"/>
                <a:ea typeface="ＭＳ Ｐゴシック"/>
              </a:rPr>
              <a:t> delivery/storage to receiver’s server</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mail access protocol: retrieval from server</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200" spc="-1" strike="noStrike">
                <a:solidFill>
                  <a:srgbClr val="000000"/>
                </a:solidFill>
                <a:latin typeface="Arial"/>
                <a:ea typeface="ＭＳ Ｐゴシック"/>
              </a:rPr>
              <a:t>P</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O</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P: </a:t>
            </a:r>
            <a:r>
              <a:rPr b="0" lang="en-US" sz="2200" spc="-1" strike="noStrike">
                <a:solidFill>
                  <a:srgbClr val="000000"/>
                </a:solidFill>
                <a:latin typeface="Arial"/>
                <a:ea typeface="ＭＳ Ｐゴシック"/>
              </a:rPr>
              <a:t>Post Office Protocol [R</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F</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C 1939]: authorization, download</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200" spc="-1" strike="noStrike">
                <a:solidFill>
                  <a:srgbClr val="000000"/>
                </a:solidFill>
                <a:latin typeface="Arial"/>
                <a:ea typeface="ＭＳ Ｐゴシック"/>
              </a:rPr>
              <a:t>I</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M</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A</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P: </a:t>
            </a:r>
            <a:r>
              <a:rPr b="0" lang="en-US" sz="2200" spc="-1" strike="noStrike">
                <a:solidFill>
                  <a:srgbClr val="000000"/>
                </a:solidFill>
                <a:latin typeface="Arial"/>
                <a:ea typeface="ＭＳ Ｐゴシック"/>
              </a:rPr>
              <a:t>Internet Mail Access Protocol [R</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F</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C 1730]: more features, including manipulation of stored messages on server</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200" spc="-1" strike="noStrike">
                <a:solidFill>
                  <a:srgbClr val="000000"/>
                </a:solidFill>
                <a:latin typeface="Arial"/>
                <a:ea typeface="ＭＳ Ｐゴシック"/>
              </a:rPr>
              <a:t>H</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T</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T</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P: </a:t>
            </a:r>
            <a:r>
              <a:rPr b="0" lang="en-US" sz="2200" spc="-1" strike="noStrike">
                <a:solidFill>
                  <a:srgbClr val="000000"/>
                </a:solidFill>
                <a:latin typeface="Arial"/>
                <a:ea typeface="ＭＳ Ｐゴシック"/>
              </a:rPr>
              <a:t>gmail, Hotmail, Yahoo! Mail, etc.</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P</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O</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P3 Protocol</a:t>
            </a:r>
            <a:endParaRPr b="0" lang="en-US" sz="3400" spc="-1" strike="noStrike">
              <a:solidFill>
                <a:srgbClr val="000000"/>
              </a:solidFill>
              <a:latin typeface="Arial"/>
            </a:endParaRPr>
          </a:p>
        </p:txBody>
      </p:sp>
      <p:pic>
        <p:nvPicPr>
          <p:cNvPr id="553" name="Picture 7" descr="19 lines of P O P 3 protocol, communication. There is a break between lines 6 and 7. Lines 1 through 5 are the authorization phase. Lines 6 and onwards are the transaction phase. Line 1, S. + O K P O P 3 server ready. Line 2, C. user bob. Line 3, S. + O K. Line 4, C. pass hungry. Line 5, S. +O K, user successfully logged on. Line 6, C. list. Line 7, S. 1 498. Line 8, S. 2 912. Line 9, S. period. Line 10, C. r e t r 1. Line 11, S. Left angle bracket message 1 contents right angle bracket. Line 12, S. period. Line 13, C. d e l e 1. Line 14, C. r e t r 2. Line 15, S. Left angle bracket message 1 contents right angle bracket. Line 16, S. period. Line 17, C. d e l e 2. Line 18, C. quit. Line 19, S. + O K, P O P 3 server signing off. In the authorization phase, the client commands include user, declare username, and pass, password. The server responses are, plus O K, and, minus E R R. In the transaction phase for the client, commands are as follows. List, list message numbers. R e t r, retrieve message by number. D e l e, delete. Quit."/>
          <p:cNvPicPr/>
          <p:nvPr/>
        </p:nvPicPr>
        <p:blipFill>
          <a:blip r:embed="rId1"/>
          <a:stretch/>
        </p:blipFill>
        <p:spPr>
          <a:xfrm>
            <a:off x="883440" y="1542960"/>
            <a:ext cx="7376400" cy="4605120"/>
          </a:xfrm>
          <a:prstGeom prst="rect">
            <a:avLst/>
          </a:prstGeom>
          <a:ln>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P</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O</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P3 (More) and I</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M</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A</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P</a:t>
            </a:r>
            <a:endParaRPr b="0" lang="en-US" sz="3400" spc="-1" strike="noStrike">
              <a:solidFill>
                <a:srgbClr val="000000"/>
              </a:solidFill>
              <a:latin typeface="Arial"/>
            </a:endParaRPr>
          </a:p>
        </p:txBody>
      </p:sp>
      <p:sp>
        <p:nvSpPr>
          <p:cNvPr id="555" name="TextShape 2"/>
          <p:cNvSpPr txBox="1"/>
          <p:nvPr/>
        </p:nvSpPr>
        <p:spPr>
          <a:xfrm>
            <a:off x="457200" y="1600200"/>
            <a:ext cx="3999960" cy="3934800"/>
          </a:xfrm>
          <a:prstGeom prst="rect">
            <a:avLst/>
          </a:prstGeom>
          <a:noFill/>
          <a:ln>
            <a:noFill/>
          </a:ln>
        </p:spPr>
        <p:txBody>
          <a:bodyPr tIns="91440" bIns="91440">
            <a:noAutofit/>
          </a:bodyPr>
          <a:p>
            <a:pPr marL="255960" indent="-255600">
              <a:lnSpc>
                <a:spcPct val="100000"/>
              </a:lnSpc>
              <a:spcBef>
                <a:spcPts val="1500"/>
              </a:spcBef>
            </a:pPr>
            <a:r>
              <a:rPr b="1" lang="en-US" sz="2000" spc="-1" strike="noStrike">
                <a:solidFill>
                  <a:srgbClr val="000000"/>
                </a:solidFill>
                <a:latin typeface="Arial"/>
                <a:ea typeface="ＭＳ Ｐゴシック"/>
              </a:rPr>
              <a:t>more about P</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O</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P3</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previous example uses P</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P3 “download and delete” mode</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Bob cannot re-read e-mail if he changes client</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P3 “download-and-keep”: copies of messages on different clients</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P3 is stateless across sessions</a:t>
            </a:r>
            <a:endParaRPr b="0" lang="en-US" sz="2000" spc="-1" strike="noStrike">
              <a:solidFill>
                <a:srgbClr val="000000"/>
              </a:solidFill>
              <a:latin typeface="Arial"/>
            </a:endParaRPr>
          </a:p>
        </p:txBody>
      </p:sp>
      <p:sp>
        <p:nvSpPr>
          <p:cNvPr id="556" name="TextShape 3"/>
          <p:cNvSpPr txBox="1"/>
          <p:nvPr/>
        </p:nvSpPr>
        <p:spPr>
          <a:xfrm>
            <a:off x="4669920" y="1600200"/>
            <a:ext cx="3787920" cy="4163400"/>
          </a:xfrm>
          <a:prstGeom prst="rect">
            <a:avLst/>
          </a:prstGeom>
          <a:noFill/>
          <a:ln>
            <a:noFill/>
          </a:ln>
        </p:spPr>
        <p:txBody>
          <a:bodyPr tIns="91440" bIns="91440">
            <a:noAutofit/>
          </a:bodyPr>
          <a:p>
            <a:pPr marL="255960" indent="-255600">
              <a:lnSpc>
                <a:spcPct val="100000"/>
              </a:lnSpc>
              <a:spcBef>
                <a:spcPts val="1500"/>
              </a:spcBef>
            </a:pPr>
            <a:r>
              <a:rPr b="1" lang="en-US" sz="2000" spc="-1" strike="noStrike">
                <a:solidFill>
                  <a:srgbClr val="000000"/>
                </a:solidFill>
                <a:latin typeface="Arial"/>
                <a:ea typeface="ＭＳ Ｐゴシック"/>
              </a:rPr>
              <a:t>I</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M</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A</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P</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keeps all messages in one place: at server</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allows user to organize messages in folders</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keeps user state across sessions:</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names of folders and mappings between message I</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s and folder name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Learning Objectives </a:t>
            </a:r>
            <a:r>
              <a:rPr b="0" lang="en-US" sz="2000" spc="-1" strike="noStrike">
                <a:solidFill>
                  <a:srgbClr val="3399b5"/>
                </a:solidFill>
                <a:latin typeface="Times New Roman"/>
                <a:ea typeface="MS PGothic"/>
              </a:rPr>
              <a:t>(4 of 7)</a:t>
            </a:r>
            <a:endParaRPr b="0" lang="en-US" sz="2000" spc="-1" strike="noStrike">
              <a:solidFill>
                <a:srgbClr val="000000"/>
              </a:solidFill>
              <a:latin typeface="Arial"/>
            </a:endParaRPr>
          </a:p>
        </p:txBody>
      </p:sp>
      <p:sp>
        <p:nvSpPr>
          <p:cNvPr id="558"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7fa3"/>
                </a:solidFill>
                <a:latin typeface="Arial"/>
                <a:ea typeface="ＭＳ Ｐゴシック"/>
              </a:rPr>
              <a:t>2.1</a:t>
            </a:r>
            <a:r>
              <a:rPr b="1"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Principles of network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2.2 </a:t>
            </a:r>
            <a:r>
              <a:rPr b="0" lang="en-US" sz="2400" spc="-1" strike="noStrike">
                <a:solidFill>
                  <a:srgbClr val="000000"/>
                </a:solidFill>
                <a:latin typeface="Arial"/>
                <a:ea typeface="ＭＳ Ｐゴシック"/>
              </a:rPr>
              <a:t>Web and H</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2.3</a:t>
            </a:r>
            <a:r>
              <a:rPr b="0" lang="en-US" sz="2400" spc="-1" strike="noStrike">
                <a:solidFill>
                  <a:srgbClr val="000000"/>
                </a:solidFill>
                <a:latin typeface="Arial"/>
                <a:ea typeface="ＭＳ Ｐゴシック"/>
              </a:rPr>
              <a:t> electronic mail</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P3,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2.4</a:t>
            </a:r>
            <a:r>
              <a:rPr b="0" lang="en-US" sz="24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D</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N</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2.5</a:t>
            </a:r>
            <a:r>
              <a:rPr b="0" lang="en-US" sz="2400" spc="-1" strike="noStrike">
                <a:solidFill>
                  <a:srgbClr val="000000"/>
                </a:solidFill>
                <a:latin typeface="Arial"/>
                <a:ea typeface="Arial"/>
              </a:rPr>
              <a:t> 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2</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2.6</a:t>
            </a:r>
            <a:r>
              <a:rPr b="0" lang="en-US" sz="2400" spc="-1" strike="noStrike">
                <a:solidFill>
                  <a:srgbClr val="000000"/>
                </a:solidFill>
                <a:latin typeface="Arial"/>
                <a:ea typeface="Arial"/>
              </a:rPr>
              <a:t> video streaming and content distribution networks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2.7</a:t>
            </a:r>
            <a:r>
              <a:rPr b="0" lang="en-US" sz="2400" spc="-1" strike="noStrike">
                <a:solidFill>
                  <a:srgbClr val="000000"/>
                </a:solidFill>
                <a:latin typeface="Arial"/>
                <a:ea typeface="Arial"/>
              </a:rPr>
              <a:t> socket programming with U</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and 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Shape 1"/>
          <p:cNvSpPr txBox="1"/>
          <p:nvPr/>
        </p:nvSpPr>
        <p:spPr>
          <a:xfrm>
            <a:off x="457200" y="-1548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Application Architectures</a:t>
            </a:r>
            <a:endParaRPr b="0" lang="en-US" sz="3400" spc="-1" strike="noStrike">
              <a:solidFill>
                <a:srgbClr val="000000"/>
              </a:solidFill>
              <a:latin typeface="Arial"/>
            </a:endParaRPr>
          </a:p>
        </p:txBody>
      </p:sp>
      <p:sp>
        <p:nvSpPr>
          <p:cNvPr id="376" name="TextShape 2"/>
          <p:cNvSpPr txBox="1"/>
          <p:nvPr/>
        </p:nvSpPr>
        <p:spPr>
          <a:xfrm>
            <a:off x="457200" y="1600200"/>
            <a:ext cx="8111880" cy="407016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Body)"/>
                <a:ea typeface="MS PGothic"/>
              </a:rPr>
              <a:t>Possible structure of applications: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client-server</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peer-to-peer (P2P)</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Domain Name System</a:t>
            </a:r>
            <a:endParaRPr b="0" lang="en-US" sz="3400" spc="-1" strike="noStrike">
              <a:solidFill>
                <a:srgbClr val="000000"/>
              </a:solidFill>
              <a:latin typeface="Arial"/>
            </a:endParaRPr>
          </a:p>
        </p:txBody>
      </p:sp>
      <p:sp>
        <p:nvSpPr>
          <p:cNvPr id="560" name="TextShape 2"/>
          <p:cNvSpPr txBox="1"/>
          <p:nvPr/>
        </p:nvSpPr>
        <p:spPr>
          <a:xfrm>
            <a:off x="457200" y="1600200"/>
            <a:ext cx="4173480" cy="854640"/>
          </a:xfrm>
          <a:prstGeom prst="rect">
            <a:avLst/>
          </a:prstGeom>
          <a:noFill/>
          <a:ln>
            <a:noFill/>
          </a:ln>
        </p:spPr>
        <p:txBody>
          <a:bodyPr tIns="91440" bIns="91440">
            <a:noAutofit/>
          </a:bodyPr>
          <a:p>
            <a:pPr marL="255600" indent="-255240">
              <a:lnSpc>
                <a:spcPct val="100000"/>
              </a:lnSpc>
              <a:spcBef>
                <a:spcPts val="1500"/>
              </a:spcBef>
            </a:pPr>
            <a:r>
              <a:rPr b="1" lang="en-US" sz="2000" spc="-1" strike="noStrike">
                <a:solidFill>
                  <a:srgbClr val="000000"/>
                </a:solidFill>
                <a:latin typeface="Arial"/>
                <a:ea typeface="ＭＳ Ｐゴシック"/>
              </a:rPr>
              <a:t>people:</a:t>
            </a:r>
            <a:r>
              <a:rPr b="0" lang="en-US" sz="2000" spc="-1" strike="noStrike">
                <a:solidFill>
                  <a:srgbClr val="000000"/>
                </a:solidFill>
                <a:latin typeface="Arial"/>
                <a:ea typeface="ＭＳ Ｐゴシック"/>
              </a:rPr>
              <a:t> many identifiers:</a:t>
            </a:r>
            <a:endParaRPr b="0" lang="en-US" sz="2000" spc="-1" strike="noStrike">
              <a:solidFill>
                <a:srgbClr val="000000"/>
              </a:solidFill>
              <a:latin typeface="Arial"/>
            </a:endParaRPr>
          </a:p>
          <a:p>
            <a:pPr lvl="1" marL="743040" indent="-28404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N, name, passport #</a:t>
            </a:r>
            <a:endParaRPr b="0" lang="en-US" sz="2000" spc="-1" strike="noStrike">
              <a:solidFill>
                <a:srgbClr val="000000"/>
              </a:solidFill>
              <a:latin typeface="Arial"/>
            </a:endParaRPr>
          </a:p>
        </p:txBody>
      </p:sp>
      <p:sp>
        <p:nvSpPr>
          <p:cNvPr id="561" name="TextShape 3"/>
          <p:cNvSpPr txBox="1"/>
          <p:nvPr/>
        </p:nvSpPr>
        <p:spPr>
          <a:xfrm>
            <a:off x="457200" y="2499120"/>
            <a:ext cx="4173480" cy="2072520"/>
          </a:xfrm>
          <a:prstGeom prst="rect">
            <a:avLst/>
          </a:prstGeom>
          <a:noFill/>
          <a:ln>
            <a:noFill/>
          </a:ln>
        </p:spPr>
        <p:txBody>
          <a:bodyPr tIns="91440" bIns="91440">
            <a:noAutofit/>
          </a:bodyPr>
          <a:p>
            <a:pPr marL="255600" indent="-255240">
              <a:lnSpc>
                <a:spcPct val="100000"/>
              </a:lnSpc>
            </a:pPr>
            <a:r>
              <a:rPr b="1" lang="en-US" sz="2000" spc="-1" strike="noStrike">
                <a:solidFill>
                  <a:srgbClr val="000000"/>
                </a:solidFill>
                <a:latin typeface="Arial"/>
                <a:ea typeface="ＭＳ Ｐゴシック"/>
              </a:rPr>
              <a:t>Internet hosts, routers: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Verdana"/>
              <a:buChar char="–"/>
            </a:pPr>
            <a:r>
              <a:rPr b="0" lang="en-US" sz="2000" spc="-1" strike="noStrike">
                <a:solidFill>
                  <a:srgbClr val="000000"/>
                </a:solidFill>
                <a:latin typeface="Arial"/>
                <a:ea typeface="ＭＳ Ｐゴシック"/>
              </a:rPr>
              <a:t>I</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 address (32 bit) - used for addressing datagrams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Verdana"/>
              <a:buChar char="–"/>
            </a:pPr>
            <a:r>
              <a:rPr b="0" lang="en-US" sz="2000" spc="-1" strike="noStrike">
                <a:solidFill>
                  <a:srgbClr val="000000"/>
                </a:solidFill>
                <a:latin typeface="Arial"/>
                <a:ea typeface="ＭＳ Ｐゴシック"/>
              </a:rPr>
              <a:t>“</a:t>
            </a:r>
            <a:r>
              <a:rPr b="0" lang="en-US" sz="2000" spc="-1" strike="noStrike">
                <a:solidFill>
                  <a:srgbClr val="000000"/>
                </a:solidFill>
                <a:latin typeface="Arial"/>
                <a:ea typeface="ＭＳ Ｐゴシック"/>
              </a:rPr>
              <a:t>name”, e.g., </a:t>
            </a:r>
            <a:r>
              <a:rPr b="0" lang="en-US" sz="2000" spc="-1" strike="noStrike" u="sng">
                <a:solidFill>
                  <a:srgbClr val="3c1581"/>
                </a:solidFill>
                <a:uFillTx/>
                <a:latin typeface="Arial"/>
                <a:ea typeface="ＭＳ Ｐゴシック"/>
                <a:hlinkClick r:id="rId1"/>
              </a:rPr>
              <a:t>www.yahoo.com</a:t>
            </a:r>
            <a:r>
              <a:rPr b="0" lang="en-US" sz="2000" spc="-1" strike="noStrike">
                <a:solidFill>
                  <a:srgbClr val="000000"/>
                </a:solidFill>
                <a:latin typeface="Arial"/>
                <a:ea typeface="ＭＳ Ｐゴシック"/>
              </a:rPr>
              <a:t> - used by humans</a:t>
            </a:r>
            <a:endParaRPr b="0" lang="en-US" sz="2000" spc="-1" strike="noStrike">
              <a:solidFill>
                <a:srgbClr val="000000"/>
              </a:solidFill>
              <a:latin typeface="Arial"/>
            </a:endParaRPr>
          </a:p>
        </p:txBody>
      </p:sp>
      <p:sp>
        <p:nvSpPr>
          <p:cNvPr id="562" name="TextShape 4"/>
          <p:cNvSpPr txBox="1"/>
          <p:nvPr/>
        </p:nvSpPr>
        <p:spPr>
          <a:xfrm>
            <a:off x="457200" y="4669920"/>
            <a:ext cx="3627720" cy="978120"/>
          </a:xfrm>
          <a:prstGeom prst="rect">
            <a:avLst/>
          </a:prstGeom>
          <a:noFill/>
          <a:ln>
            <a:noFill/>
          </a:ln>
        </p:spPr>
        <p:txBody>
          <a:bodyPr tIns="91440" bIns="91440">
            <a:noAutofit/>
          </a:bodyPr>
          <a:p>
            <a:pPr marL="255600" indent="-255240">
              <a:lnSpc>
                <a:spcPct val="100000"/>
              </a:lnSpc>
            </a:pPr>
            <a:r>
              <a:rPr b="1" lang="en-US" sz="2000" spc="-1" strike="noStrike">
                <a:solidFill>
                  <a:srgbClr val="000000"/>
                </a:solidFill>
                <a:latin typeface="Arial"/>
                <a:ea typeface="ＭＳ Ｐゴシック"/>
              </a:rPr>
              <a:t>Q: </a:t>
            </a:r>
            <a:r>
              <a:rPr b="0" lang="en-US" sz="2000" spc="-1" strike="noStrike">
                <a:solidFill>
                  <a:srgbClr val="000000"/>
                </a:solidFill>
                <a:latin typeface="Arial"/>
                <a:ea typeface="ＭＳ Ｐゴシック"/>
              </a:rPr>
              <a:t>how to map between I</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 address and name, and vice versa?</a:t>
            </a:r>
            <a:endParaRPr b="0" lang="en-US" sz="2000" spc="-1" strike="noStrike">
              <a:solidFill>
                <a:srgbClr val="000000"/>
              </a:solidFill>
              <a:latin typeface="Arial"/>
            </a:endParaRPr>
          </a:p>
        </p:txBody>
      </p:sp>
      <p:sp>
        <p:nvSpPr>
          <p:cNvPr id="563" name="TextShape 5"/>
          <p:cNvSpPr txBox="1"/>
          <p:nvPr/>
        </p:nvSpPr>
        <p:spPr>
          <a:xfrm>
            <a:off x="4896360" y="1600200"/>
            <a:ext cx="4055400" cy="4726440"/>
          </a:xfrm>
          <a:prstGeom prst="rect">
            <a:avLst/>
          </a:prstGeom>
          <a:noFill/>
          <a:ln>
            <a:noFill/>
          </a:ln>
        </p:spPr>
        <p:txBody>
          <a:bodyPr tIns="91440" bIns="91440">
            <a:noAutofit/>
          </a:bodyPr>
          <a:p>
            <a:pPr marL="255600" indent="-255240">
              <a:lnSpc>
                <a:spcPct val="100000"/>
              </a:lnSpc>
              <a:spcBef>
                <a:spcPts val="1500"/>
              </a:spcBef>
            </a:pPr>
            <a:r>
              <a:rPr b="1" lang="en-US" sz="2000" spc="-1" strike="noStrike">
                <a:solidFill>
                  <a:srgbClr val="000000"/>
                </a:solidFill>
                <a:latin typeface="Arial"/>
                <a:ea typeface="ＭＳ Ｐゴシック"/>
              </a:rPr>
              <a:t>Domain Name System:</a:t>
            </a:r>
            <a:endParaRPr b="0" lang="en-US" sz="2000" spc="-1" strike="noStrike">
              <a:solidFill>
                <a:srgbClr val="000000"/>
              </a:solidFill>
              <a:latin typeface="Arial"/>
            </a:endParaRPr>
          </a:p>
          <a:p>
            <a:pPr marL="343080" indent="-34272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distributed database </a:t>
            </a:r>
            <a:r>
              <a:rPr b="0" lang="en-US" sz="2000" spc="-1" strike="noStrike">
                <a:solidFill>
                  <a:srgbClr val="000000"/>
                </a:solidFill>
                <a:latin typeface="Arial"/>
                <a:ea typeface="ＭＳ Ｐゴシック"/>
              </a:rPr>
              <a:t>implemented in hierarchy of many </a:t>
            </a:r>
            <a:r>
              <a:rPr b="1" lang="en-US" sz="2000" spc="-1" strike="noStrike">
                <a:solidFill>
                  <a:srgbClr val="000000"/>
                </a:solidFill>
                <a:latin typeface="Arial"/>
                <a:ea typeface="ＭＳ Ｐゴシック"/>
              </a:rPr>
              <a:t>name servers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application-layer protocol: </a:t>
            </a:r>
            <a:r>
              <a:rPr b="0" lang="en-US" sz="2000" spc="-1" strike="noStrike">
                <a:solidFill>
                  <a:srgbClr val="000000"/>
                </a:solidFill>
                <a:latin typeface="Arial"/>
                <a:ea typeface="ＭＳ Ｐゴシック"/>
              </a:rPr>
              <a:t>hosts, name servers communicate to </a:t>
            </a:r>
            <a:r>
              <a:rPr b="1" lang="en-US" sz="2000" spc="-1" strike="noStrike">
                <a:solidFill>
                  <a:srgbClr val="000000"/>
                </a:solidFill>
                <a:latin typeface="Arial"/>
                <a:ea typeface="ＭＳ Ｐゴシック"/>
              </a:rPr>
              <a:t>resolve</a:t>
            </a:r>
            <a:r>
              <a:rPr b="0" lang="en-US" sz="2000" spc="-1" strike="noStrike">
                <a:solidFill>
                  <a:srgbClr val="ff0000"/>
                </a:solidFill>
                <a:latin typeface="Arial"/>
                <a:ea typeface="ＭＳ Ｐゴシック"/>
              </a:rPr>
              <a:t> </a:t>
            </a:r>
            <a:r>
              <a:rPr b="0" lang="en-US" sz="2000" spc="-1" strike="noStrike">
                <a:solidFill>
                  <a:srgbClr val="000000"/>
                </a:solidFill>
                <a:latin typeface="Arial"/>
                <a:ea typeface="ＭＳ Ｐゴシック"/>
              </a:rPr>
              <a:t>names (address/name translation)</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Verdana"/>
              <a:buChar char="–"/>
            </a:pPr>
            <a:r>
              <a:rPr b="0" lang="en-US" sz="2000" spc="-1" strike="noStrike">
                <a:solidFill>
                  <a:srgbClr val="000000"/>
                </a:solidFill>
                <a:latin typeface="Arial"/>
                <a:ea typeface="ＭＳ Ｐゴシック"/>
              </a:rPr>
              <a:t>note: core Internet function, implemented as application-layer protocol</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Verdana"/>
              <a:buChar char="–"/>
            </a:pPr>
            <a:r>
              <a:rPr b="0" lang="en-US" sz="2000" spc="-1" strike="noStrike">
                <a:solidFill>
                  <a:srgbClr val="000000"/>
                </a:solidFill>
                <a:latin typeface="Arial"/>
                <a:ea typeface="ＭＳ Ｐゴシック"/>
              </a:rPr>
              <a:t>complexity at network’s “edge”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Services, Structure</a:t>
            </a:r>
            <a:endParaRPr b="0" lang="en-US" sz="3400" spc="-1" strike="noStrike">
              <a:solidFill>
                <a:srgbClr val="000000"/>
              </a:solidFill>
              <a:latin typeface="Arial"/>
            </a:endParaRPr>
          </a:p>
        </p:txBody>
      </p:sp>
      <p:sp>
        <p:nvSpPr>
          <p:cNvPr id="565" name="TextShape 2"/>
          <p:cNvSpPr txBox="1"/>
          <p:nvPr/>
        </p:nvSpPr>
        <p:spPr>
          <a:xfrm>
            <a:off x="457200" y="1600200"/>
            <a:ext cx="4258800" cy="4686120"/>
          </a:xfrm>
          <a:prstGeom prst="rect">
            <a:avLst/>
          </a:prstGeom>
          <a:noFill/>
          <a:ln>
            <a:noFill/>
          </a:ln>
        </p:spPr>
        <p:txBody>
          <a:bodyPr tIns="91440" bIns="91440">
            <a:noAutofit/>
          </a:bodyPr>
          <a:p>
            <a:pPr marL="255960" indent="-255600">
              <a:lnSpc>
                <a:spcPct val="100000"/>
              </a:lnSpc>
              <a:spcBef>
                <a:spcPts val="1500"/>
              </a:spcBef>
            </a:pPr>
            <a:r>
              <a:rPr b="1" lang="en-US" sz="2400" spc="-1" strike="noStrike">
                <a:solidFill>
                  <a:srgbClr val="000000"/>
                </a:solidFill>
                <a:latin typeface="Arial"/>
                <a:ea typeface="ＭＳ Ｐゴシック"/>
              </a:rPr>
              <a:t>D</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N</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S services</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hostname to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address translation</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host aliasing</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canonical, alias names</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mail server aliasing</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load distribution</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replicated Web servers: many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addresses correspond to one name</a:t>
            </a:r>
            <a:endParaRPr b="0" lang="en-US" sz="2400" spc="-1" strike="noStrike">
              <a:solidFill>
                <a:srgbClr val="000000"/>
              </a:solidFill>
              <a:latin typeface="Arial"/>
            </a:endParaRPr>
          </a:p>
        </p:txBody>
      </p:sp>
      <p:sp>
        <p:nvSpPr>
          <p:cNvPr id="566" name="TextShape 3"/>
          <p:cNvSpPr txBox="1"/>
          <p:nvPr/>
        </p:nvSpPr>
        <p:spPr>
          <a:xfrm>
            <a:off x="4926240" y="1627560"/>
            <a:ext cx="3784320" cy="4051080"/>
          </a:xfrm>
          <a:prstGeom prst="rect">
            <a:avLst/>
          </a:prstGeom>
          <a:noFill/>
          <a:ln>
            <a:noFill/>
          </a:ln>
        </p:spPr>
        <p:txBody>
          <a:bodyPr tIns="91440" bIns="91440">
            <a:noAutofit/>
          </a:bodyPr>
          <a:p>
            <a:pPr marL="255960" indent="-255600">
              <a:lnSpc>
                <a:spcPct val="100000"/>
              </a:lnSpc>
              <a:spcBef>
                <a:spcPts val="1500"/>
              </a:spcBef>
            </a:pPr>
            <a:r>
              <a:rPr b="1" lang="en-US" sz="2400" spc="-1" strike="noStrike">
                <a:solidFill>
                  <a:srgbClr val="000000"/>
                </a:solidFill>
                <a:latin typeface="Arial"/>
                <a:ea typeface="ＭＳ Ｐゴシック"/>
              </a:rPr>
              <a:t>why not centralize D</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N</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single point of failure</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traffic volume</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distant centralized database</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maintenance</a:t>
            </a:r>
            <a:endParaRPr b="0" lang="en-US" sz="2400" spc="-1" strike="noStrike">
              <a:solidFill>
                <a:srgbClr val="000000"/>
              </a:solidFill>
              <a:latin typeface="Arial"/>
            </a:endParaRPr>
          </a:p>
          <a:p>
            <a:pPr>
              <a:lnSpc>
                <a:spcPct val="100000"/>
              </a:lnSpc>
              <a:spcBef>
                <a:spcPts val="1500"/>
              </a:spcBef>
            </a:pPr>
            <a:r>
              <a:rPr b="0" i="1" lang="en-US" sz="2400" spc="-1" strike="noStrike">
                <a:solidFill>
                  <a:srgbClr val="000000"/>
                </a:solidFill>
                <a:latin typeface="Arial"/>
                <a:ea typeface="Arial"/>
              </a:rPr>
              <a:t>A: </a:t>
            </a:r>
            <a:r>
              <a:rPr b="1" lang="en-US" sz="2400" spc="-1" strike="noStrike">
                <a:solidFill>
                  <a:srgbClr val="000000"/>
                </a:solidFill>
                <a:latin typeface="Arial"/>
                <a:ea typeface="Arial"/>
              </a:rPr>
              <a:t>doesn‘t scale!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Arial"/>
              </a:rPr>
              <a:t>D</a:t>
            </a:r>
            <a:r>
              <a:rPr b="1" lang="en-US" sz="100" spc="-1" strike="noStrike">
                <a:solidFill>
                  <a:srgbClr val="007fa3"/>
                </a:solidFill>
                <a:latin typeface="Times New Roman"/>
                <a:ea typeface="Arial"/>
              </a:rPr>
              <a:t> </a:t>
            </a:r>
            <a:r>
              <a:rPr b="1" lang="en-US" sz="3400" spc="-1" strike="noStrike">
                <a:solidFill>
                  <a:srgbClr val="007fa3"/>
                </a:solidFill>
                <a:latin typeface="Times New Roman"/>
                <a:ea typeface="Arial"/>
              </a:rPr>
              <a:t>N</a:t>
            </a:r>
            <a:r>
              <a:rPr b="1" lang="en-US" sz="100" spc="-1" strike="noStrike">
                <a:solidFill>
                  <a:srgbClr val="007fa3"/>
                </a:solidFill>
                <a:latin typeface="Times New Roman"/>
                <a:ea typeface="Arial"/>
              </a:rPr>
              <a:t> </a:t>
            </a:r>
            <a:r>
              <a:rPr b="1" lang="en-US" sz="3400" spc="-1" strike="noStrike">
                <a:solidFill>
                  <a:srgbClr val="007fa3"/>
                </a:solidFill>
                <a:latin typeface="Times New Roman"/>
                <a:ea typeface="Arial"/>
              </a:rPr>
              <a:t>S: A Distributed, Hierarchical Database</a:t>
            </a:r>
            <a:endParaRPr b="0" lang="en-US" sz="3400" spc="-1" strike="noStrike">
              <a:solidFill>
                <a:srgbClr val="000000"/>
              </a:solidFill>
              <a:latin typeface="Arial"/>
            </a:endParaRPr>
          </a:p>
        </p:txBody>
      </p:sp>
      <p:pic>
        <p:nvPicPr>
          <p:cNvPr id="568" name="Picture 7" descr="The root D N S servers branch to com D N S servers, org D N S servers, and e d u D N S servers. The com D N S servers include yahoo dot com D N S servers and amazon dot com D N S servers. The org D N S servers include p b s dot org D N S servers. The e d u D N S servers include poly dot e d u D N S servers and U mass dot e d u D N S servers."/>
          <p:cNvPicPr/>
          <p:nvPr/>
        </p:nvPicPr>
        <p:blipFill>
          <a:blip r:embed="rId1"/>
          <a:stretch/>
        </p:blipFill>
        <p:spPr>
          <a:xfrm>
            <a:off x="895320" y="1508040"/>
            <a:ext cx="7353000" cy="2323800"/>
          </a:xfrm>
          <a:prstGeom prst="rect">
            <a:avLst/>
          </a:prstGeom>
          <a:ln>
            <a:noFill/>
          </a:ln>
        </p:spPr>
      </p:pic>
      <p:sp>
        <p:nvSpPr>
          <p:cNvPr id="569" name="TextShape 2"/>
          <p:cNvSpPr txBox="1"/>
          <p:nvPr/>
        </p:nvSpPr>
        <p:spPr>
          <a:xfrm>
            <a:off x="457200" y="4033080"/>
            <a:ext cx="5253480" cy="439920"/>
          </a:xfrm>
          <a:prstGeom prst="rect">
            <a:avLst/>
          </a:prstGeom>
          <a:noFill/>
          <a:ln>
            <a:noFill/>
          </a:ln>
        </p:spPr>
        <p:txBody>
          <a:bodyPr tIns="91440" bIns="91440">
            <a:noAutofit/>
          </a:bodyPr>
          <a:p>
            <a:pPr marL="255600" indent="-255240">
              <a:lnSpc>
                <a:spcPct val="100000"/>
              </a:lnSpc>
            </a:pPr>
            <a:r>
              <a:rPr b="1" lang="en-US" sz="2200" spc="-1" strike="noStrike">
                <a:solidFill>
                  <a:srgbClr val="000000"/>
                </a:solidFill>
                <a:latin typeface="Arial"/>
                <a:ea typeface="ＭＳ Ｐゴシック"/>
              </a:rPr>
              <a:t>client wants I</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P for </a:t>
            </a:r>
            <a:r>
              <a:rPr b="1" lang="en-US" sz="2200" spc="-1" strike="noStrike" u="sng">
                <a:solidFill>
                  <a:srgbClr val="3c1581"/>
                </a:solidFill>
                <a:uFillTx/>
                <a:latin typeface="Arial"/>
                <a:ea typeface="ＭＳ Ｐゴシック"/>
                <a:hlinkClick r:id="rId2"/>
              </a:rPr>
              <a:t>www.amazon.com</a:t>
            </a:r>
            <a:r>
              <a:rPr b="1" lang="en-US" sz="2200" spc="-1" strike="noStrike">
                <a:solidFill>
                  <a:srgbClr val="000000"/>
                </a:solidFill>
                <a:latin typeface="Arial"/>
                <a:ea typeface="ＭＳ Ｐゴシック"/>
              </a:rPr>
              <a:t>;</a:t>
            </a:r>
            <a:endParaRPr b="0" lang="en-US" sz="2200" spc="-1" strike="noStrike">
              <a:solidFill>
                <a:srgbClr val="000000"/>
              </a:solidFill>
              <a:latin typeface="Arial"/>
            </a:endParaRPr>
          </a:p>
        </p:txBody>
      </p:sp>
      <p:sp>
        <p:nvSpPr>
          <p:cNvPr id="570" name="TextShape 3"/>
          <p:cNvSpPr txBox="1"/>
          <p:nvPr/>
        </p:nvSpPr>
        <p:spPr>
          <a:xfrm>
            <a:off x="5936040" y="4039200"/>
            <a:ext cx="2312280" cy="434160"/>
          </a:xfrm>
          <a:prstGeom prst="rect">
            <a:avLst/>
          </a:prstGeom>
          <a:noFill/>
          <a:ln>
            <a:noFill/>
          </a:ln>
        </p:spPr>
        <p:txBody>
          <a:bodyPr tIns="91440" bIns="91440">
            <a:noAutofit/>
          </a:bodyPr>
          <a:p>
            <a:pPr marL="255600" indent="-255240">
              <a:lnSpc>
                <a:spcPct val="100000"/>
              </a:lnSpc>
            </a:pPr>
            <a:r>
              <a:rPr b="1" lang="en-US" sz="2200" spc="-1" strike="noStrike">
                <a:solidFill>
                  <a:srgbClr val="000000"/>
                </a:solidFill>
                <a:latin typeface="Arial"/>
                <a:ea typeface="ＭＳ Ｐゴシック"/>
              </a:rPr>
              <a:t>approximation:</a:t>
            </a:r>
            <a:endParaRPr b="0" lang="en-US" sz="2200" spc="-1" strike="noStrike">
              <a:solidFill>
                <a:srgbClr val="000000"/>
              </a:solidFill>
              <a:latin typeface="Arial"/>
            </a:endParaRPr>
          </a:p>
        </p:txBody>
      </p:sp>
      <p:sp>
        <p:nvSpPr>
          <p:cNvPr id="571" name="TextShape 4"/>
          <p:cNvSpPr txBox="1"/>
          <p:nvPr/>
        </p:nvSpPr>
        <p:spPr>
          <a:xfrm>
            <a:off x="473760" y="4602600"/>
            <a:ext cx="8349120" cy="1779480"/>
          </a:xfrm>
          <a:prstGeom prst="rect">
            <a:avLst/>
          </a:prstGeom>
          <a:noFill/>
          <a:ln>
            <a:noFill/>
          </a:ln>
        </p:spPr>
        <p:txBody>
          <a:bodyPr tIns="91440" bIns="91440" anchor="ctr">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client queries root server to find com D</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 server</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client queries .com D</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 server to get </a:t>
            </a:r>
            <a:r>
              <a:rPr b="0" lang="en-US" sz="2200" spc="-1" strike="noStrike" u="sng">
                <a:solidFill>
                  <a:srgbClr val="3c1581"/>
                </a:solidFill>
                <a:uFillTx/>
                <a:latin typeface="Arial"/>
                <a:ea typeface="ＭＳ Ｐゴシック"/>
                <a:hlinkClick r:id="rId3"/>
              </a:rPr>
              <a:t>amazon.com</a:t>
            </a:r>
            <a:r>
              <a:rPr b="0" lang="en-US" sz="2200" spc="-1" strike="noStrike">
                <a:solidFill>
                  <a:srgbClr val="000000"/>
                </a:solidFill>
                <a:latin typeface="Arial"/>
                <a:ea typeface="ＭＳ Ｐゴシック"/>
              </a:rPr>
              <a:t> D</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 server</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client queries </a:t>
            </a:r>
            <a:r>
              <a:rPr b="0" lang="en-US" sz="2200" spc="-1" strike="noStrike" u="sng">
                <a:solidFill>
                  <a:srgbClr val="3c1581"/>
                </a:solidFill>
                <a:uFillTx/>
                <a:latin typeface="Arial"/>
                <a:ea typeface="ＭＳ Ｐゴシック"/>
                <a:hlinkClick r:id="rId4"/>
              </a:rPr>
              <a:t>amazon.com</a:t>
            </a:r>
            <a:r>
              <a:rPr b="0" lang="en-US" sz="2200" spc="-1" strike="noStrike">
                <a:solidFill>
                  <a:srgbClr val="000000"/>
                </a:solidFill>
                <a:latin typeface="Arial"/>
                <a:ea typeface="ＭＳ Ｐゴシック"/>
              </a:rPr>
              <a:t> D</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 server to get I</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 address for </a:t>
            </a:r>
            <a:r>
              <a:rPr b="0" lang="en-US" sz="2200" spc="-1" strike="noStrike" u="sng">
                <a:solidFill>
                  <a:srgbClr val="3c1581"/>
                </a:solidFill>
                <a:uFillTx/>
                <a:latin typeface="Arial"/>
                <a:ea typeface="ＭＳ Ｐゴシック"/>
                <a:hlinkClick r:id="rId5"/>
              </a:rPr>
              <a:t>www.amazon.com</a:t>
            </a:r>
            <a:endParaRPr b="0" lang="en-US" sz="2200" spc="-1" strike="noStrike">
              <a:solidFill>
                <a:srgbClr val="000000"/>
              </a:solidFill>
              <a:latin typeface="Arial"/>
            </a:endParaRPr>
          </a:p>
        </p:txBody>
      </p:sp>
      <p:pic>
        <p:nvPicPr>
          <p:cNvPr id="572" name="" descr=""/>
          <p:cNvPicPr/>
          <p:nvPr/>
        </p:nvPicPr>
        <p:blipFill>
          <a:blip r:embed="rId6"/>
          <a:stretch/>
        </p:blipFill>
        <p:spPr>
          <a:xfrm>
            <a:off x="5626080" y="4064040"/>
            <a:ext cx="406440" cy="406440"/>
          </a:xfrm>
          <a:prstGeom prst="rect">
            <a:avLst/>
          </a:prstGeom>
          <a:ln>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Root Name Servers</a:t>
            </a:r>
            <a:endParaRPr b="0" lang="en-US" sz="3400" spc="-1" strike="noStrike">
              <a:solidFill>
                <a:srgbClr val="000000"/>
              </a:solidFill>
              <a:latin typeface="Arial"/>
            </a:endParaRPr>
          </a:p>
        </p:txBody>
      </p:sp>
      <p:sp>
        <p:nvSpPr>
          <p:cNvPr id="574" name="TextShape 2"/>
          <p:cNvSpPr txBox="1"/>
          <p:nvPr/>
        </p:nvSpPr>
        <p:spPr>
          <a:xfrm>
            <a:off x="457200" y="1600200"/>
            <a:ext cx="8082360" cy="1912680"/>
          </a:xfrm>
          <a:prstGeom prst="rect">
            <a:avLst/>
          </a:prstGeom>
          <a:noFill/>
          <a:ln>
            <a:noFill/>
          </a:ln>
        </p:spPr>
        <p:txBody>
          <a:bodyPr tIns="91440" bIns="91440" anchor="ctr">
            <a:noAutofit/>
          </a:bodyPr>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contacted by local name server that can not resolve name</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root name server:</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contacts authoritative name server if name mapping not known</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gets mapping</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returns mapping to local name server</a:t>
            </a:r>
            <a:endParaRPr b="0" lang="en-US" sz="2000" spc="-1" strike="noStrike">
              <a:solidFill>
                <a:srgbClr val="000000"/>
              </a:solidFill>
              <a:latin typeface="Arial"/>
            </a:endParaRPr>
          </a:p>
        </p:txBody>
      </p:sp>
      <p:sp>
        <p:nvSpPr>
          <p:cNvPr id="575" name="TextShape 3"/>
          <p:cNvSpPr txBox="1"/>
          <p:nvPr/>
        </p:nvSpPr>
        <p:spPr>
          <a:xfrm>
            <a:off x="457200" y="4069080"/>
            <a:ext cx="2419560" cy="1967400"/>
          </a:xfrm>
          <a:prstGeom prst="rect">
            <a:avLst/>
          </a:prstGeom>
          <a:noFill/>
          <a:ln>
            <a:noFill/>
          </a:ln>
        </p:spPr>
        <p:txBody>
          <a:bodyPr tIns="91440" bIns="91440">
            <a:noAutofit/>
          </a:bodyPr>
          <a:p>
            <a:pPr>
              <a:lnSpc>
                <a:spcPct val="85000"/>
              </a:lnSpc>
              <a:spcBef>
                <a:spcPts val="1500"/>
              </a:spcBef>
            </a:pPr>
            <a:r>
              <a:rPr b="1" lang="en-US" sz="2000" spc="-1" strike="noStrike">
                <a:solidFill>
                  <a:srgbClr val="000000"/>
                </a:solidFill>
                <a:latin typeface="Arial"/>
                <a:ea typeface="Arial"/>
              </a:rPr>
              <a:t>13 logical root name “servers” worldwide</a:t>
            </a:r>
            <a:endParaRPr b="0" lang="en-US" sz="2000" spc="-1" strike="noStrike">
              <a:solidFill>
                <a:srgbClr val="000000"/>
              </a:solidFill>
              <a:latin typeface="Arial"/>
            </a:endParaRPr>
          </a:p>
          <a:p>
            <a:pPr marL="255960" indent="-255600">
              <a:lnSpc>
                <a:spcPct val="100000"/>
              </a:lnSpc>
              <a:spcBef>
                <a:spcPts val="601"/>
              </a:spcBef>
              <a:buClr>
                <a:srgbClr val="007fa3"/>
              </a:buClr>
              <a:buFont typeface="Arial"/>
              <a:buChar char="•"/>
            </a:pPr>
            <a:r>
              <a:rPr b="1" lang="en-US" sz="2000" spc="-1" strike="noStrike">
                <a:solidFill>
                  <a:srgbClr val="000000"/>
                </a:solidFill>
                <a:latin typeface="Arial"/>
                <a:ea typeface="Arial"/>
              </a:rPr>
              <a:t>each “server” replicated many times</a:t>
            </a:r>
            <a:endParaRPr b="0" lang="en-US" sz="2000" spc="-1" strike="noStrike">
              <a:solidFill>
                <a:srgbClr val="000000"/>
              </a:solidFill>
              <a:latin typeface="Arial"/>
            </a:endParaRPr>
          </a:p>
        </p:txBody>
      </p:sp>
      <p:pic>
        <p:nvPicPr>
          <p:cNvPr id="576" name="Picture 5" descr="A world map of servers a through l, as follows. North America, east coast. c, Congent, Hernandon, V A, and 5 other sites. d, U Maryland College Park, M D. h, A R L Aberdeen, M D. j, Versign, Dulles V A, and 69 other sites. North America, Midwest. g, U S D o D Columbus, O H, and 5 other sites. North America, northern west coast. e, N A S A Mountain View, C A. f, Internet Software Company, Palo Alto, C A, and 48 other sites. North America, southern west coast. a, Verisign, Los Angeles, C A, and 5 other sites. b, U S C I S I Marina del Rey, C A. l, I C A N N Los Angeles, C A, and 41 other sites. Europe, west. k, R I P E London, and 17 other sites. Europe, middle. i, Netnod, Stockholm, and 37 other sites. Asia. Server not named."/>
          <p:cNvPicPr/>
          <p:nvPr/>
        </p:nvPicPr>
        <p:blipFill>
          <a:blip r:embed="rId1"/>
          <a:stretch/>
        </p:blipFill>
        <p:spPr>
          <a:xfrm>
            <a:off x="3385440" y="3800880"/>
            <a:ext cx="5501520" cy="2503800"/>
          </a:xfrm>
          <a:prstGeom prst="rect">
            <a:avLst/>
          </a:prstGeom>
          <a:ln>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T</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L</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D, Authoritative Servers</a:t>
            </a:r>
            <a:endParaRPr b="0" lang="en-US" sz="3400" spc="-1" strike="noStrike">
              <a:solidFill>
                <a:srgbClr val="000000"/>
              </a:solidFill>
              <a:latin typeface="Arial"/>
            </a:endParaRPr>
          </a:p>
        </p:txBody>
      </p:sp>
      <p:sp>
        <p:nvSpPr>
          <p:cNvPr id="578" name="TextShape 2"/>
          <p:cNvSpPr txBox="1"/>
          <p:nvPr/>
        </p:nvSpPr>
        <p:spPr>
          <a:xfrm>
            <a:off x="457200" y="1600200"/>
            <a:ext cx="8229240" cy="2361960"/>
          </a:xfrm>
          <a:prstGeom prst="rect">
            <a:avLst/>
          </a:prstGeom>
          <a:noFill/>
          <a:ln>
            <a:noFill/>
          </a:ln>
        </p:spPr>
        <p:txBody>
          <a:bodyPr tIns="91440" bIns="91440">
            <a:noAutofit/>
          </a:bodyPr>
          <a:p>
            <a:pPr marL="255960" indent="-255600">
              <a:lnSpc>
                <a:spcPct val="90000"/>
              </a:lnSpc>
              <a:spcBef>
                <a:spcPts val="1500"/>
              </a:spcBef>
            </a:pPr>
            <a:r>
              <a:rPr b="1" lang="en-US" sz="2400" spc="-1" strike="noStrike">
                <a:solidFill>
                  <a:srgbClr val="000000"/>
                </a:solidFill>
                <a:latin typeface="Arial"/>
                <a:ea typeface="ＭＳ Ｐゴシック"/>
              </a:rPr>
              <a:t>top-level domain (T</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L</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D) servers:</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responsible for com, org, net, edu, aero, jobs, museums, and all top-level country domains, e.g.: uk, fr, ca, jp</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Network Solutions maintains servers for .com 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L</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D</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Educause for .edu 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L</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D</a:t>
            </a:r>
            <a:endParaRPr b="0" lang="en-US" sz="2400" spc="-1" strike="noStrike">
              <a:solidFill>
                <a:srgbClr val="000000"/>
              </a:solidFill>
              <a:latin typeface="Arial"/>
            </a:endParaRPr>
          </a:p>
        </p:txBody>
      </p:sp>
      <p:sp>
        <p:nvSpPr>
          <p:cNvPr id="579" name="TextShape 3"/>
          <p:cNvSpPr txBox="1"/>
          <p:nvPr/>
        </p:nvSpPr>
        <p:spPr>
          <a:xfrm>
            <a:off x="457200" y="4124520"/>
            <a:ext cx="8229240" cy="2069280"/>
          </a:xfrm>
          <a:prstGeom prst="rect">
            <a:avLst/>
          </a:prstGeom>
          <a:noFill/>
          <a:ln>
            <a:noFill/>
          </a:ln>
        </p:spPr>
        <p:txBody>
          <a:bodyPr tIns="91440" bIns="91440">
            <a:noAutofit/>
          </a:bodyPr>
          <a:p>
            <a:pPr marL="255960" indent="-255600">
              <a:lnSpc>
                <a:spcPct val="90000"/>
              </a:lnSpc>
              <a:spcBef>
                <a:spcPts val="1500"/>
              </a:spcBef>
            </a:pPr>
            <a:r>
              <a:rPr b="1" lang="en-US" sz="2400" spc="-1" strike="noStrike">
                <a:solidFill>
                  <a:srgbClr val="000000"/>
                </a:solidFill>
                <a:latin typeface="Arial"/>
                <a:ea typeface="ＭＳ Ｐゴシック"/>
              </a:rPr>
              <a:t>authoritative D</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N</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S servers:</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Organization’s own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 server(s), providing authoritative hostname to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mappings for organization’s named hosts</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can be maintained by organization or service provider</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Local 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Name Server</a:t>
            </a:r>
            <a:endParaRPr b="0" lang="en-US" sz="3400" spc="-1" strike="noStrike">
              <a:solidFill>
                <a:srgbClr val="000000"/>
              </a:solidFill>
              <a:latin typeface="Arial"/>
            </a:endParaRPr>
          </a:p>
        </p:txBody>
      </p:sp>
      <p:sp>
        <p:nvSpPr>
          <p:cNvPr id="581" name="TextShape 2"/>
          <p:cNvSpPr txBox="1"/>
          <p:nvPr/>
        </p:nvSpPr>
        <p:spPr>
          <a:xfrm>
            <a:off x="457200" y="1600200"/>
            <a:ext cx="7932600" cy="409428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does not strictly belong to hierarchy</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each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(residential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company, university) has one</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also called “default name server”</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when host makes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 query, query is sent to its local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 server</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has local cache of recent name-to-address translation pairs (but may be out of date!)</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acts as proxy, forwards query into hierarchy</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Name Resolution Example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583" name="TextShape 2"/>
          <p:cNvSpPr txBox="1"/>
          <p:nvPr/>
        </p:nvSpPr>
        <p:spPr>
          <a:xfrm>
            <a:off x="457200" y="1600200"/>
            <a:ext cx="4156920" cy="131976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host at cis.poly.edu wants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address for gaia.cs.umass.edu</a:t>
            </a:r>
            <a:endParaRPr b="0" lang="en-US" sz="2400" spc="-1" strike="noStrike">
              <a:solidFill>
                <a:srgbClr val="000000"/>
              </a:solidFill>
              <a:latin typeface="Arial"/>
            </a:endParaRPr>
          </a:p>
        </p:txBody>
      </p:sp>
      <p:sp>
        <p:nvSpPr>
          <p:cNvPr id="584" name="TextShape 3"/>
          <p:cNvSpPr txBox="1"/>
          <p:nvPr/>
        </p:nvSpPr>
        <p:spPr>
          <a:xfrm>
            <a:off x="457200" y="2920320"/>
            <a:ext cx="4156920" cy="278712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iterated query:</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contacted server replies with name of server to contact</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a:t>
            </a:r>
            <a:r>
              <a:rPr b="0" lang="en-US" sz="2400" spc="-1" strike="noStrike">
                <a:solidFill>
                  <a:srgbClr val="000000"/>
                </a:solidFill>
                <a:latin typeface="Arial"/>
                <a:ea typeface="Arial"/>
              </a:rPr>
              <a:t>I don’t know this name, but ask this server”</a:t>
            </a:r>
            <a:endParaRPr b="0" lang="en-US" sz="2400" spc="-1" strike="noStrike">
              <a:solidFill>
                <a:srgbClr val="000000"/>
              </a:solidFill>
              <a:latin typeface="Arial"/>
            </a:endParaRPr>
          </a:p>
        </p:txBody>
      </p:sp>
      <p:pic>
        <p:nvPicPr>
          <p:cNvPr id="585" name="Picture 3" descr="In a query process, the requesting host is a P C, c i s dot poly dot e d u. The request goes to a local D N S server, d n s dot poly dot e d u, and then to a root D N S server. From the root D N S server, the request goes back to the local D N S server and then proceeds to the T L D D N S server. The request returns to the local D N S server and then proceeds to the authoritative D N S server, d n s dot c s dot u mass dot e d u, which connects to a P C, gaia dot c s dot u mass dot e d u. The request returns to the local D N S server, and then to the requesting host."/>
          <p:cNvPicPr/>
          <p:nvPr/>
        </p:nvPicPr>
        <p:blipFill>
          <a:blip r:embed="rId1"/>
          <a:stretch/>
        </p:blipFill>
        <p:spPr>
          <a:xfrm>
            <a:off x="4835520" y="1600200"/>
            <a:ext cx="3834000" cy="4745880"/>
          </a:xfrm>
          <a:prstGeom prst="rect">
            <a:avLst/>
          </a:prstGeom>
          <a:ln>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Name Resolution Example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sp>
        <p:nvSpPr>
          <p:cNvPr id="587" name="TextShape 2"/>
          <p:cNvSpPr txBox="1"/>
          <p:nvPr/>
        </p:nvSpPr>
        <p:spPr>
          <a:xfrm>
            <a:off x="457200" y="1600200"/>
            <a:ext cx="3543120" cy="328176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recursive query:</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puts burden of name resolution on contacted name server</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heavy load at upper levels of hierarchy?</a:t>
            </a:r>
            <a:endParaRPr b="0" lang="en-US" sz="2400" spc="-1" strike="noStrike">
              <a:solidFill>
                <a:srgbClr val="000000"/>
              </a:solidFill>
              <a:latin typeface="Arial"/>
            </a:endParaRPr>
          </a:p>
        </p:txBody>
      </p:sp>
      <p:pic>
        <p:nvPicPr>
          <p:cNvPr id="588" name="Picture 3" descr="In a query process, the requesting host is a P C, c i s dot poly dot e d u. The request goes to a local D N S server, d n s dot poly dot e d u, and proceeds to a root D N S server, then to a T L D D N S server, and to an authoritative D N S server, d n s dot c s dot u mass dot e d u, which connects to a P C, gaia dot c s dot u mass dot e d u. The request then goes back through the T L D D N S server, the root D N S server, the local D N S server, to the requesting host."/>
          <p:cNvPicPr/>
          <p:nvPr/>
        </p:nvPicPr>
        <p:blipFill>
          <a:blip r:embed="rId1"/>
          <a:stretch/>
        </p:blipFill>
        <p:spPr>
          <a:xfrm>
            <a:off x="4245480" y="1573560"/>
            <a:ext cx="3965040" cy="474588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Caching, Updating Records</a:t>
            </a:r>
            <a:endParaRPr b="0" lang="en-US" sz="3400" spc="-1" strike="noStrike">
              <a:solidFill>
                <a:srgbClr val="000000"/>
              </a:solidFill>
              <a:latin typeface="Arial"/>
            </a:endParaRPr>
          </a:p>
        </p:txBody>
      </p:sp>
      <p:sp>
        <p:nvSpPr>
          <p:cNvPr id="590" name="TextShape 2"/>
          <p:cNvSpPr txBox="1"/>
          <p:nvPr/>
        </p:nvSpPr>
        <p:spPr>
          <a:xfrm>
            <a:off x="457200" y="1600200"/>
            <a:ext cx="8229240" cy="430308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once (any) name server learns mapping, it </a:t>
            </a:r>
            <a:r>
              <a:rPr b="1" lang="en-US" sz="2200" spc="-1" strike="noStrike">
                <a:solidFill>
                  <a:srgbClr val="000000"/>
                </a:solidFill>
                <a:latin typeface="Arial"/>
                <a:ea typeface="ＭＳ Ｐゴシック"/>
              </a:rPr>
              <a:t>caches</a:t>
            </a:r>
            <a:r>
              <a:rPr b="0" lang="en-US" sz="2200" spc="-1" strike="noStrike">
                <a:solidFill>
                  <a:srgbClr val="000000"/>
                </a:solidFill>
                <a:latin typeface="Arial"/>
                <a:ea typeface="ＭＳ Ｐゴシック"/>
              </a:rPr>
              <a:t> mapping</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cache entries timeout (disappear) after some time (T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L)</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L</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D servers typically cached in local name servers</a:t>
            </a:r>
            <a:endParaRPr b="0" lang="en-US" sz="2200" spc="-1" strike="noStrike">
              <a:solidFill>
                <a:srgbClr val="000000"/>
              </a:solidFill>
              <a:latin typeface="Arial"/>
            </a:endParaRPr>
          </a:p>
          <a:p>
            <a:pPr lvl="2" marL="1143000" indent="-228240">
              <a:lnSpc>
                <a:spcPct val="100000"/>
              </a:lnSpc>
              <a:spcBef>
                <a:spcPts val="601"/>
              </a:spcBef>
              <a:buClr>
                <a:srgbClr val="007fa3"/>
              </a:buClr>
              <a:buFont typeface="Noto Sans Symbols"/>
              <a:buChar char="▪"/>
            </a:pPr>
            <a:r>
              <a:rPr b="0" lang="en-US" sz="2200" spc="-1" strike="noStrike">
                <a:solidFill>
                  <a:srgbClr val="000000"/>
                </a:solidFill>
                <a:latin typeface="Arial"/>
                <a:ea typeface="ＭＳ Ｐゴシック"/>
              </a:rPr>
              <a:t>thus root name servers not often visited</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cached entries may be </a:t>
            </a:r>
            <a:r>
              <a:rPr b="1" lang="en-US" sz="2200" spc="-1" strike="noStrike">
                <a:solidFill>
                  <a:srgbClr val="000000"/>
                </a:solidFill>
                <a:latin typeface="Arial"/>
                <a:ea typeface="ＭＳ Ｐゴシック"/>
              </a:rPr>
              <a:t>out-of-date</a:t>
            </a:r>
            <a:r>
              <a:rPr b="0" lang="en-US" sz="2200" spc="-1" strike="noStrike">
                <a:solidFill>
                  <a:srgbClr val="000000"/>
                </a:solidFill>
                <a:latin typeface="Arial"/>
                <a:ea typeface="ＭＳ Ｐゴシック"/>
              </a:rPr>
              <a:t> (best effort name-to-address translation!)</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if name host changes I</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 address, may not be known Internet-wide until all 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L s expire</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update/notify mechanisms proposed I</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E</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F standard</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R</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F</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C 2136</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Arial"/>
              </a:rPr>
              <a:t>D</a:t>
            </a:r>
            <a:r>
              <a:rPr b="1" lang="en-US" sz="100" spc="-1" strike="noStrike">
                <a:solidFill>
                  <a:srgbClr val="007fa3"/>
                </a:solidFill>
                <a:latin typeface="Times New Roman"/>
                <a:ea typeface="Arial"/>
              </a:rPr>
              <a:t> </a:t>
            </a:r>
            <a:r>
              <a:rPr b="1" lang="en-US" sz="3400" spc="-1" strike="noStrike">
                <a:solidFill>
                  <a:srgbClr val="007fa3"/>
                </a:solidFill>
                <a:latin typeface="Times New Roman"/>
                <a:ea typeface="Arial"/>
              </a:rPr>
              <a:t>N</a:t>
            </a:r>
            <a:r>
              <a:rPr b="1" lang="en-US" sz="100" spc="-1" strike="noStrike">
                <a:solidFill>
                  <a:srgbClr val="007fa3"/>
                </a:solidFill>
                <a:latin typeface="Times New Roman"/>
                <a:ea typeface="Arial"/>
              </a:rPr>
              <a:t> </a:t>
            </a:r>
            <a:r>
              <a:rPr b="1" lang="en-US" sz="3400" spc="-1" strike="noStrike">
                <a:solidFill>
                  <a:srgbClr val="007fa3"/>
                </a:solidFill>
                <a:latin typeface="Times New Roman"/>
                <a:ea typeface="Arial"/>
              </a:rPr>
              <a:t>S Records</a:t>
            </a:r>
            <a:endParaRPr b="0" lang="en-US" sz="3400" spc="-1" strike="noStrike">
              <a:solidFill>
                <a:srgbClr val="000000"/>
              </a:solidFill>
              <a:latin typeface="Arial"/>
            </a:endParaRPr>
          </a:p>
        </p:txBody>
      </p:sp>
      <p:sp>
        <p:nvSpPr>
          <p:cNvPr id="592" name="TextShape 2"/>
          <p:cNvSpPr txBox="1"/>
          <p:nvPr/>
        </p:nvSpPr>
        <p:spPr>
          <a:xfrm>
            <a:off x="457200" y="1600200"/>
            <a:ext cx="8229240" cy="424080"/>
          </a:xfrm>
          <a:prstGeom prst="rect">
            <a:avLst/>
          </a:prstGeom>
          <a:noFill/>
          <a:ln>
            <a:noFill/>
          </a:ln>
        </p:spPr>
        <p:txBody>
          <a:bodyPr tIns="91440" bIns="91440">
            <a:noAutofit/>
          </a:bodyPr>
          <a:p>
            <a:pPr marL="255600" indent="-255240">
              <a:lnSpc>
                <a:spcPct val="100000"/>
              </a:lnSpc>
            </a:pPr>
            <a:r>
              <a:rPr b="1" lang="en-US" sz="2000" spc="-1" strike="noStrike">
                <a:solidFill>
                  <a:srgbClr val="000000"/>
                </a:solidFill>
                <a:latin typeface="Arial"/>
                <a:ea typeface="ＭＳ Ｐゴシック"/>
              </a:rPr>
              <a:t>D</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N</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S:</a:t>
            </a:r>
            <a:r>
              <a:rPr b="0" lang="en-US" sz="2000" spc="-1" strike="noStrike">
                <a:solidFill>
                  <a:srgbClr val="000000"/>
                </a:solidFill>
                <a:latin typeface="Arial"/>
                <a:ea typeface="ＭＳ Ｐゴシック"/>
              </a:rPr>
              <a:t> distributed database storing resource records </a:t>
            </a:r>
            <a:r>
              <a:rPr b="1" lang="en-US" sz="2000" spc="-1" strike="noStrike">
                <a:solidFill>
                  <a:srgbClr val="000000"/>
                </a:solidFill>
                <a:latin typeface="Arial"/>
                <a:ea typeface="ＭＳ Ｐゴシック"/>
              </a:rPr>
              <a:t>(R</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R)</a:t>
            </a:r>
            <a:endParaRPr b="0" lang="en-US" sz="2000" spc="-1" strike="noStrike">
              <a:solidFill>
                <a:srgbClr val="000000"/>
              </a:solidFill>
              <a:latin typeface="Arial"/>
            </a:endParaRPr>
          </a:p>
        </p:txBody>
      </p:sp>
      <p:pic>
        <p:nvPicPr>
          <p:cNvPr id="593" name="Picture 8" descr="R R format colon left parenthesis name comma value comma type comma t t l right parenthesis."/>
          <p:cNvPicPr/>
          <p:nvPr/>
        </p:nvPicPr>
        <p:blipFill>
          <a:blip r:embed="rId1"/>
          <a:stretch/>
        </p:blipFill>
        <p:spPr>
          <a:xfrm>
            <a:off x="1752480" y="2188080"/>
            <a:ext cx="4871160" cy="587160"/>
          </a:xfrm>
          <a:prstGeom prst="rect">
            <a:avLst/>
          </a:prstGeom>
          <a:ln>
            <a:noFill/>
          </a:ln>
        </p:spPr>
      </p:pic>
      <p:sp>
        <p:nvSpPr>
          <p:cNvPr id="594" name="TextShape 3"/>
          <p:cNvSpPr txBox="1"/>
          <p:nvPr/>
        </p:nvSpPr>
        <p:spPr>
          <a:xfrm>
            <a:off x="473760" y="2854080"/>
            <a:ext cx="3330360" cy="3562920"/>
          </a:xfrm>
          <a:prstGeom prst="rect">
            <a:avLst/>
          </a:prstGeom>
          <a:noFill/>
          <a:ln>
            <a:noFill/>
          </a:ln>
        </p:spPr>
        <p:txBody>
          <a:bodyPr tIns="91440" bIns="91440">
            <a:noAutofit/>
          </a:bodyPr>
          <a:p>
            <a:pPr>
              <a:lnSpc>
                <a:spcPct val="100000"/>
              </a:lnSpc>
              <a:spcBef>
                <a:spcPts val="601"/>
              </a:spcBef>
            </a:pPr>
            <a:r>
              <a:rPr b="1" lang="en-US" sz="2000" spc="-1" strike="noStrike">
                <a:solidFill>
                  <a:srgbClr val="000000"/>
                </a:solidFill>
                <a:latin typeface="Arial"/>
                <a:ea typeface="Arial"/>
              </a:rPr>
              <a:t>type=A</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Courier New"/>
                <a:ea typeface="Arial"/>
              </a:rPr>
              <a:t>name</a:t>
            </a:r>
            <a:r>
              <a:rPr b="0" lang="en-US" sz="2000" spc="-1" strike="noStrike">
                <a:solidFill>
                  <a:srgbClr val="000000"/>
                </a:solidFill>
                <a:latin typeface="Arial"/>
                <a:ea typeface="Arial"/>
              </a:rPr>
              <a:t> is hostname</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Courier New"/>
                <a:ea typeface="Arial"/>
              </a:rPr>
              <a:t>value</a:t>
            </a:r>
            <a:r>
              <a:rPr b="0" lang="en-US" sz="2000" spc="-1" strike="noStrike">
                <a:solidFill>
                  <a:srgbClr val="000000"/>
                </a:solidFill>
                <a:latin typeface="Arial"/>
                <a:ea typeface="Arial"/>
              </a:rPr>
              <a:t> is I</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address</a:t>
            </a:r>
            <a:endParaRPr b="0" lang="en-US" sz="2000" spc="-1" strike="noStrike">
              <a:solidFill>
                <a:srgbClr val="000000"/>
              </a:solidFill>
              <a:latin typeface="Arial"/>
            </a:endParaRPr>
          </a:p>
          <a:p>
            <a:pPr>
              <a:lnSpc>
                <a:spcPct val="100000"/>
              </a:lnSpc>
              <a:spcBef>
                <a:spcPts val="601"/>
              </a:spcBef>
            </a:pPr>
            <a:r>
              <a:rPr b="1" lang="en-US" sz="2000" spc="-1" strike="noStrike">
                <a:solidFill>
                  <a:srgbClr val="000000"/>
                </a:solidFill>
                <a:latin typeface="Arial"/>
                <a:ea typeface="ＭＳ Ｐゴシック"/>
              </a:rPr>
              <a:t>type=N</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Courier New"/>
                <a:ea typeface="ＭＳ Ｐゴシック"/>
              </a:rPr>
              <a:t>name</a:t>
            </a:r>
            <a:r>
              <a:rPr b="0" lang="en-US" sz="2000" spc="-1" strike="noStrike">
                <a:solidFill>
                  <a:srgbClr val="000000"/>
                </a:solidFill>
                <a:latin typeface="Arial"/>
                <a:ea typeface="ＭＳ Ｐゴシック"/>
              </a:rPr>
              <a:t> is domain (e.g., </a:t>
            </a:r>
            <a:r>
              <a:rPr b="0" lang="en-US" sz="2000" spc="-1" strike="noStrike" u="sng">
                <a:solidFill>
                  <a:srgbClr val="3c1581"/>
                </a:solidFill>
                <a:uFillTx/>
                <a:latin typeface="Arial"/>
                <a:ea typeface="ＭＳ Ｐゴシック"/>
                <a:hlinkClick r:id="rId2"/>
              </a:rPr>
              <a:t>foo.com</a:t>
            </a:r>
            <a:r>
              <a:rPr b="0" lang="en-US" sz="2000" spc="-1" strike="noStrike">
                <a:solidFill>
                  <a:srgbClr val="000000"/>
                </a:solidFill>
                <a:latin typeface="Arial"/>
                <a:ea typeface="ＭＳ Ｐゴシック"/>
              </a:rPr>
              <a:t>)</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Courier New"/>
                <a:ea typeface="ＭＳ Ｐゴシック"/>
              </a:rPr>
              <a:t>value</a:t>
            </a:r>
            <a:r>
              <a:rPr b="0" lang="en-US" sz="2000" spc="-1" strike="noStrike">
                <a:solidFill>
                  <a:srgbClr val="000000"/>
                </a:solidFill>
                <a:latin typeface="Arial"/>
                <a:ea typeface="ＭＳ Ｐゴシック"/>
              </a:rPr>
              <a:t> is hostname of authoritative name server for this domain</a:t>
            </a:r>
            <a:endParaRPr b="0" lang="en-US" sz="2000" spc="-1" strike="noStrike">
              <a:solidFill>
                <a:srgbClr val="000000"/>
              </a:solidFill>
              <a:latin typeface="Arial"/>
            </a:endParaRPr>
          </a:p>
        </p:txBody>
      </p:sp>
      <p:sp>
        <p:nvSpPr>
          <p:cNvPr id="595" name="TextShape 4"/>
          <p:cNvSpPr txBox="1"/>
          <p:nvPr/>
        </p:nvSpPr>
        <p:spPr>
          <a:xfrm>
            <a:off x="3935160" y="2899080"/>
            <a:ext cx="4890240" cy="3288960"/>
          </a:xfrm>
          <a:prstGeom prst="rect">
            <a:avLst/>
          </a:prstGeom>
          <a:noFill/>
          <a:ln>
            <a:noFill/>
          </a:ln>
        </p:spPr>
        <p:txBody>
          <a:bodyPr tIns="91440" bIns="91440">
            <a:noAutofit/>
          </a:bodyPr>
          <a:p>
            <a:pPr>
              <a:lnSpc>
                <a:spcPct val="100000"/>
              </a:lnSpc>
              <a:spcBef>
                <a:spcPts val="601"/>
              </a:spcBef>
            </a:pPr>
            <a:r>
              <a:rPr b="1" lang="en-US" sz="2000" spc="-1" strike="noStrike">
                <a:solidFill>
                  <a:srgbClr val="000000"/>
                </a:solidFill>
                <a:latin typeface="Arial"/>
                <a:ea typeface="Arial"/>
              </a:rPr>
              <a:t>type=CNAME</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Courier New"/>
                <a:ea typeface="Arial"/>
              </a:rPr>
              <a:t>name</a:t>
            </a:r>
            <a:r>
              <a:rPr b="0" lang="en-US" sz="2000" spc="-1" strike="noStrike">
                <a:solidFill>
                  <a:srgbClr val="000000"/>
                </a:solidFill>
                <a:latin typeface="Arial"/>
                <a:ea typeface="Arial"/>
              </a:rPr>
              <a:t> is alias name for some “canonical” (the real) name</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u="sng">
                <a:solidFill>
                  <a:srgbClr val="3c1581"/>
                </a:solidFill>
                <a:uFillTx/>
                <a:latin typeface="Courier New"/>
                <a:ea typeface="Arial"/>
                <a:hlinkClick r:id="rId3"/>
              </a:rPr>
              <a:t>www.ibm.com</a:t>
            </a:r>
            <a:r>
              <a:rPr b="0" lang="en-US" sz="2000" spc="-1" strike="noStrike">
                <a:solidFill>
                  <a:srgbClr val="000000"/>
                </a:solidFill>
                <a:latin typeface="Courier New"/>
                <a:ea typeface="Arial"/>
              </a:rPr>
              <a:t> is really </a:t>
            </a:r>
            <a:r>
              <a:rPr b="0" lang="en-US" sz="2000" spc="-1" strike="noStrike" u="sng">
                <a:solidFill>
                  <a:srgbClr val="3c1581"/>
                </a:solidFill>
                <a:uFillTx/>
                <a:latin typeface="Courier New"/>
                <a:ea typeface="Arial"/>
                <a:hlinkClick r:id="rId4"/>
              </a:rPr>
              <a:t>servereast.backup2.ibm.com</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Courier New"/>
                <a:ea typeface="Arial"/>
              </a:rPr>
              <a:t>value</a:t>
            </a:r>
            <a:r>
              <a:rPr b="0" lang="en-US" sz="2000" spc="-1" strike="noStrike">
                <a:solidFill>
                  <a:srgbClr val="000000"/>
                </a:solidFill>
                <a:latin typeface="Arial"/>
                <a:ea typeface="Arial"/>
              </a:rPr>
              <a:t> is canonical name</a:t>
            </a:r>
            <a:endParaRPr b="0" lang="en-US" sz="2000" spc="-1" strike="noStrike">
              <a:solidFill>
                <a:srgbClr val="000000"/>
              </a:solidFill>
              <a:latin typeface="Arial"/>
            </a:endParaRPr>
          </a:p>
          <a:p>
            <a:pPr>
              <a:lnSpc>
                <a:spcPct val="100000"/>
              </a:lnSpc>
              <a:spcBef>
                <a:spcPts val="601"/>
              </a:spcBef>
            </a:pPr>
            <a:r>
              <a:rPr b="1" lang="en-US" sz="2000" spc="-1" strike="noStrike">
                <a:solidFill>
                  <a:srgbClr val="000000"/>
                </a:solidFill>
                <a:latin typeface="Arial"/>
                <a:ea typeface="Arial"/>
              </a:rPr>
              <a:t>type=M</a:t>
            </a:r>
            <a:r>
              <a:rPr b="1" lang="en-US" sz="100" spc="-1" strike="noStrike">
                <a:solidFill>
                  <a:srgbClr val="000000"/>
                </a:solidFill>
                <a:latin typeface="Arial"/>
                <a:ea typeface="Arial"/>
              </a:rPr>
              <a:t> </a:t>
            </a:r>
            <a:r>
              <a:rPr b="1" lang="en-US" sz="2000" spc="-1" strike="noStrike">
                <a:solidFill>
                  <a:srgbClr val="000000"/>
                </a:solidFill>
                <a:latin typeface="Arial"/>
                <a:ea typeface="Arial"/>
              </a:rPr>
              <a:t>X</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1" lang="en-US" sz="2000" spc="-1" strike="noStrike">
                <a:solidFill>
                  <a:srgbClr val="000000"/>
                </a:solidFill>
                <a:latin typeface="Courier New"/>
                <a:ea typeface="Arial"/>
              </a:rPr>
              <a:t>value</a:t>
            </a:r>
            <a:r>
              <a:rPr b="0" lang="en-US" sz="2000" spc="-1" strike="noStrike">
                <a:solidFill>
                  <a:srgbClr val="000000"/>
                </a:solidFill>
                <a:latin typeface="Arial"/>
                <a:ea typeface="Arial"/>
              </a:rPr>
              <a:t> is name of mailserver associated with </a:t>
            </a:r>
            <a:r>
              <a:rPr b="1" lang="en-US" sz="2000" spc="-1" strike="noStrike">
                <a:solidFill>
                  <a:srgbClr val="000000"/>
                </a:solidFill>
                <a:latin typeface="Courier New"/>
                <a:ea typeface="Arial"/>
              </a:rPr>
              <a:t>name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457200" y="-1584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Client-Server Architecture</a:t>
            </a:r>
            <a:endParaRPr b="0" lang="en-US" sz="3400" spc="-1" strike="noStrike">
              <a:solidFill>
                <a:srgbClr val="000000"/>
              </a:solidFill>
              <a:latin typeface="Arial"/>
            </a:endParaRPr>
          </a:p>
        </p:txBody>
      </p:sp>
      <p:sp>
        <p:nvSpPr>
          <p:cNvPr id="378" name="TextShape 2"/>
          <p:cNvSpPr txBox="1"/>
          <p:nvPr/>
        </p:nvSpPr>
        <p:spPr>
          <a:xfrm>
            <a:off x="457200" y="1600200"/>
            <a:ext cx="3793680" cy="4070160"/>
          </a:xfrm>
          <a:prstGeom prst="rect">
            <a:avLst/>
          </a:prstGeom>
          <a:noFill/>
          <a:ln>
            <a:noFill/>
          </a:ln>
        </p:spPr>
        <p:txBody>
          <a:bodyPr tIns="91440" bIns="91440">
            <a:noAutofit/>
          </a:bodyPr>
          <a:p>
            <a:pPr>
              <a:lnSpc>
                <a:spcPct val="100000"/>
              </a:lnSpc>
              <a:spcBef>
                <a:spcPts val="360"/>
              </a:spcBef>
            </a:pPr>
            <a:r>
              <a:rPr b="1" lang="en-US" sz="1800" spc="-1" strike="noStrike">
                <a:solidFill>
                  <a:srgbClr val="000000"/>
                </a:solidFill>
                <a:latin typeface="Arial (Body)"/>
                <a:ea typeface="MS PGothic"/>
              </a:rPr>
              <a:t>server:</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Body)"/>
                <a:ea typeface="MS PGothic"/>
              </a:rPr>
              <a:t>always-on host</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Body)"/>
                <a:ea typeface="MS PGothic"/>
              </a:rPr>
              <a:t>permanent I</a:t>
            </a:r>
            <a:r>
              <a:rPr b="0" lang="en-US" sz="100" spc="-1" strike="noStrike">
                <a:solidFill>
                  <a:srgbClr val="000000"/>
                </a:solidFill>
                <a:latin typeface="Arial (Body)"/>
                <a:ea typeface="MS PGothic"/>
              </a:rPr>
              <a:t> </a:t>
            </a:r>
            <a:r>
              <a:rPr b="0" lang="en-US" sz="1800" spc="-1" strike="noStrike">
                <a:solidFill>
                  <a:srgbClr val="000000"/>
                </a:solidFill>
                <a:latin typeface="Arial (Body)"/>
                <a:ea typeface="MS PGothic"/>
              </a:rPr>
              <a:t>P address</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Body)"/>
                <a:ea typeface="MS PGothic"/>
              </a:rPr>
              <a:t>data centers for scaling</a:t>
            </a:r>
            <a:endParaRPr b="0" lang="en-US" sz="1800" spc="-1" strike="noStrike">
              <a:solidFill>
                <a:srgbClr val="000000"/>
              </a:solidFill>
              <a:latin typeface="Arial"/>
            </a:endParaRPr>
          </a:p>
        </p:txBody>
      </p:sp>
      <p:sp>
        <p:nvSpPr>
          <p:cNvPr id="379" name="TextShape 3"/>
          <p:cNvSpPr txBox="1"/>
          <p:nvPr/>
        </p:nvSpPr>
        <p:spPr>
          <a:xfrm>
            <a:off x="457200" y="3583080"/>
            <a:ext cx="3793680" cy="2552040"/>
          </a:xfrm>
          <a:prstGeom prst="rect">
            <a:avLst/>
          </a:prstGeom>
          <a:noFill/>
          <a:ln>
            <a:noFill/>
          </a:ln>
        </p:spPr>
        <p:txBody>
          <a:bodyPr tIns="91440" bIns="91440">
            <a:noAutofit/>
          </a:bodyPr>
          <a:p>
            <a:pPr>
              <a:lnSpc>
                <a:spcPct val="100000"/>
              </a:lnSpc>
              <a:spcBef>
                <a:spcPts val="1349"/>
              </a:spcBef>
            </a:pPr>
            <a:r>
              <a:rPr b="1" lang="en-US" sz="1800" spc="-1" strike="noStrike">
                <a:solidFill>
                  <a:srgbClr val="000000"/>
                </a:solidFill>
                <a:latin typeface="Arial (Body)"/>
                <a:ea typeface="MS PGothic"/>
              </a:rPr>
              <a:t>clients:</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Body)"/>
                <a:ea typeface="MS PGothic"/>
              </a:rPr>
              <a:t>communicate with server</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Body)"/>
                <a:ea typeface="MS PGothic"/>
              </a:rPr>
              <a:t>may be intermittently connected</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Body)"/>
                <a:ea typeface="MS PGothic"/>
              </a:rPr>
              <a:t>may have dynamic I</a:t>
            </a:r>
            <a:r>
              <a:rPr b="0" lang="en-US" sz="100" spc="-1" strike="noStrike">
                <a:solidFill>
                  <a:srgbClr val="000000"/>
                </a:solidFill>
                <a:latin typeface="Arial (Body)"/>
                <a:ea typeface="MS PGothic"/>
              </a:rPr>
              <a:t> </a:t>
            </a:r>
            <a:r>
              <a:rPr b="0" lang="en-US" sz="1800" spc="-1" strike="noStrike">
                <a:solidFill>
                  <a:srgbClr val="000000"/>
                </a:solidFill>
                <a:latin typeface="Arial (Body)"/>
                <a:ea typeface="MS PGothic"/>
              </a:rPr>
              <a:t>P addresses</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Body)"/>
                <a:ea typeface="MS PGothic"/>
              </a:rPr>
              <a:t>do not communicate directly with each other</a:t>
            </a:r>
            <a:endParaRPr b="0" lang="en-US" sz="1800" spc="-1" strike="noStrike">
              <a:solidFill>
                <a:srgbClr val="000000"/>
              </a:solidFill>
              <a:latin typeface="Arial"/>
            </a:endParaRPr>
          </a:p>
        </p:txBody>
      </p:sp>
      <p:pic>
        <p:nvPicPr>
          <p:cNvPr id="380" name="Picture 2" descr="A network consists of five linked groups, as follows. Mobile network, national or global I S P, local or regional I S P, home network, enterprise network. A phone in the mobile network connects with a server in the enterprise network, which also connects with a wireless computer in the home network and a laptop in the enterprise network."/>
          <p:cNvPicPr/>
          <p:nvPr/>
        </p:nvPicPr>
        <p:blipFill>
          <a:blip r:embed="rId1"/>
          <a:stretch/>
        </p:blipFill>
        <p:spPr>
          <a:xfrm>
            <a:off x="4694400" y="1634760"/>
            <a:ext cx="3497760" cy="410688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Protocol, Messages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597" name="TextShape 2"/>
          <p:cNvSpPr txBox="1"/>
          <p:nvPr/>
        </p:nvSpPr>
        <p:spPr>
          <a:xfrm>
            <a:off x="457200" y="1600200"/>
            <a:ext cx="8229240" cy="44064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1" lang="en-US" sz="2200" spc="-1" strike="noStrike">
                <a:solidFill>
                  <a:srgbClr val="000000"/>
                </a:solidFill>
                <a:latin typeface="Arial"/>
                <a:ea typeface="ＭＳ Ｐゴシック"/>
              </a:rPr>
              <a:t>query</a:t>
            </a:r>
            <a:r>
              <a:rPr b="0" lang="en-US" sz="2200" spc="-1" strike="noStrike">
                <a:solidFill>
                  <a:srgbClr val="ff0000"/>
                </a:solidFill>
                <a:latin typeface="Arial"/>
                <a:ea typeface="ＭＳ Ｐゴシック"/>
              </a:rPr>
              <a:t> </a:t>
            </a:r>
            <a:r>
              <a:rPr b="0" lang="en-US" sz="2200" spc="-1" strike="noStrike">
                <a:solidFill>
                  <a:srgbClr val="000000"/>
                </a:solidFill>
                <a:latin typeface="Arial"/>
                <a:ea typeface="ＭＳ Ｐゴシック"/>
              </a:rPr>
              <a:t>and </a:t>
            </a:r>
            <a:r>
              <a:rPr b="1" lang="en-US" sz="2200" spc="-1" strike="noStrike">
                <a:solidFill>
                  <a:srgbClr val="000000"/>
                </a:solidFill>
                <a:latin typeface="Arial"/>
                <a:ea typeface="ＭＳ Ｐゴシック"/>
              </a:rPr>
              <a:t>reply</a:t>
            </a:r>
            <a:r>
              <a:rPr b="0" lang="en-US" sz="2200" spc="-1" strike="noStrike">
                <a:solidFill>
                  <a:srgbClr val="000000"/>
                </a:solidFill>
                <a:latin typeface="Arial"/>
                <a:ea typeface="ＭＳ Ｐゴシック"/>
              </a:rPr>
              <a:t> messages, both with same </a:t>
            </a:r>
            <a:r>
              <a:rPr b="1" lang="en-US" sz="2200" spc="-1" strike="noStrike">
                <a:solidFill>
                  <a:srgbClr val="000000"/>
                </a:solidFill>
                <a:latin typeface="Arial"/>
                <a:ea typeface="ＭＳ Ｐゴシック"/>
              </a:rPr>
              <a:t>message format</a:t>
            </a:r>
            <a:endParaRPr b="0" lang="en-US" sz="2200" spc="-1" strike="noStrike">
              <a:solidFill>
                <a:srgbClr val="000000"/>
              </a:solidFill>
              <a:latin typeface="Arial"/>
            </a:endParaRPr>
          </a:p>
        </p:txBody>
      </p:sp>
      <p:pic>
        <p:nvPicPr>
          <p:cNvPr id="598" name="Picture 8" descr="A table has 7 rows. Rows 1 through 3 have 2 columns, each 2 bytes long. Row 1. Column 1, identification. Column 2, flags. Row 2. Column 1, number of questions. Column 2, number of answer R R’s. Row 3. Column 1, number of authority R R’s. Column 2, number of additional R R’s. Row 4, questions, variable number of questions. Row 5, answers, variable number of R R’s. Row 6, authority, variable number of R R’s. Row 7, additional info, variable number of R R’s. The message header, identification, 16 bit number for query, the reply to query uses the same number. The flags, query or reply, recursion desired, recursion available, reply is authoritative."/>
          <p:cNvPicPr/>
          <p:nvPr/>
        </p:nvPicPr>
        <p:blipFill>
          <a:blip r:embed="rId1"/>
          <a:stretch/>
        </p:blipFill>
        <p:spPr>
          <a:xfrm>
            <a:off x="767880" y="2220840"/>
            <a:ext cx="7608240" cy="413928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Protocol, Messages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pic>
        <p:nvPicPr>
          <p:cNvPr id="600" name="Picture 4" descr="A table has 7 rows. Rows 1 through 3 have 2 columns, each 2 bytes long. Rows 4 through 7 have identifying notes. Row 1. Column 1, identification. Column 2, flags. Row 2. Column 1, number of questions. Column 2, number answer R R’s. Row 3. Column 1, number authority R R’s. Column 2, number additional R R’s. Row 4, questions, variable number of questions. Notes, name, type fields for a query. Row 5, answers, variable number of R R’s. Notes, R R’s in response to query. Row 6, authority, variable number of R R’s. Notes, records for authoritative servers. Row 7, additional info, variable number of R R’s. Notes, additional, helpful, info that may be used."/>
          <p:cNvPicPr/>
          <p:nvPr/>
        </p:nvPicPr>
        <p:blipFill>
          <a:blip r:embed="rId1"/>
          <a:stretch/>
        </p:blipFill>
        <p:spPr>
          <a:xfrm>
            <a:off x="907920" y="1573920"/>
            <a:ext cx="7327800" cy="463284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Inserting Records into 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a:t>
            </a:r>
            <a:endParaRPr b="0" lang="en-US" sz="3400" spc="-1" strike="noStrike">
              <a:solidFill>
                <a:srgbClr val="000000"/>
              </a:solidFill>
              <a:latin typeface="Arial"/>
            </a:endParaRPr>
          </a:p>
        </p:txBody>
      </p:sp>
      <p:sp>
        <p:nvSpPr>
          <p:cNvPr id="602" name="TextShape 2"/>
          <p:cNvSpPr txBox="1"/>
          <p:nvPr/>
        </p:nvSpPr>
        <p:spPr>
          <a:xfrm>
            <a:off x="457200" y="1600200"/>
            <a:ext cx="8229240" cy="261216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example: new startup “Network Utopia”</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register name networkuptopia.com at </a:t>
            </a:r>
            <a:r>
              <a:rPr b="1" lang="en-US" sz="2400" spc="-1" strike="noStrike">
                <a:solidFill>
                  <a:srgbClr val="000000"/>
                </a:solidFill>
                <a:latin typeface="Arial"/>
                <a:ea typeface="ＭＳ Ｐゴシック"/>
              </a:rPr>
              <a:t>D</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N</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S registrar</a:t>
            </a:r>
            <a:r>
              <a:rPr b="0" lang="en-US" sz="2400" spc="-1" strike="noStrike">
                <a:solidFill>
                  <a:srgbClr val="000000"/>
                </a:solidFill>
                <a:latin typeface="Arial"/>
                <a:ea typeface="ＭＳ Ｐゴシック"/>
              </a:rPr>
              <a:t> (e.g., Network Solutions)</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provide names,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addresses of authoritative name server (primary and secondary)</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registrar inserts two R</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R</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 </a:t>
            </a:r>
            <a:r>
              <a:rPr b="0" lang="en-US" sz="2400" spc="-1" strike="noStrike" u="sng">
                <a:solidFill>
                  <a:srgbClr val="3c1581"/>
                </a:solidFill>
                <a:uFillTx/>
                <a:latin typeface="Arial"/>
                <a:ea typeface="ＭＳ Ｐゴシック"/>
                <a:hlinkClick r:id="rId1"/>
              </a:rPr>
              <a:t>into.com</a:t>
            </a:r>
            <a:r>
              <a:rPr b="0" lang="en-US" sz="2400" spc="-1" strike="noStrike">
                <a:solidFill>
                  <a:srgbClr val="000000"/>
                </a:solidFill>
                <a:latin typeface="Arial"/>
                <a:ea typeface="ＭＳ Ｐゴシック"/>
              </a:rPr>
              <a:t> 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L</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D server:</a:t>
            </a:r>
            <a:endParaRPr b="0" lang="en-US" sz="2400" spc="-1" strike="noStrike">
              <a:solidFill>
                <a:srgbClr val="000000"/>
              </a:solidFill>
              <a:latin typeface="Arial"/>
            </a:endParaRPr>
          </a:p>
        </p:txBody>
      </p:sp>
      <p:pic>
        <p:nvPicPr>
          <p:cNvPr id="603" name="Picture 4" descr="2 lines of code. Line 1. Left parenthesis network utopia dot com comma d n s 1 dot network utopia dot com comma N S right parenthesis. Line 2. Left parenthesis d n s 1 dot network utopia dot com comma 212 period 212 period 212 period 1 comma A right parenthesis."/>
          <p:cNvPicPr/>
          <p:nvPr/>
        </p:nvPicPr>
        <p:blipFill>
          <a:blip r:embed="rId2"/>
          <a:srcRect l="4005" t="0" r="0" b="0"/>
          <a:stretch/>
        </p:blipFill>
        <p:spPr>
          <a:xfrm>
            <a:off x="888840" y="4343400"/>
            <a:ext cx="7437960" cy="865440"/>
          </a:xfrm>
          <a:prstGeom prst="rect">
            <a:avLst/>
          </a:prstGeom>
          <a:ln>
            <a:noFill/>
          </a:ln>
        </p:spPr>
      </p:pic>
      <p:sp>
        <p:nvSpPr>
          <p:cNvPr id="604" name="TextShape 3"/>
          <p:cNvSpPr txBox="1"/>
          <p:nvPr/>
        </p:nvSpPr>
        <p:spPr>
          <a:xfrm>
            <a:off x="457200" y="5176800"/>
            <a:ext cx="8229240" cy="1214640"/>
          </a:xfrm>
          <a:prstGeom prst="rect">
            <a:avLst/>
          </a:prstGeom>
          <a:noFill/>
          <a:ln>
            <a:noFill/>
          </a:ln>
        </p:spPr>
        <p:txBody>
          <a:bodyPr tIns="91440" bIns="91440" anchor="ctr">
            <a:noAutofit/>
          </a:bodyPr>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create authoritative server type A record for </a:t>
            </a:r>
            <a:r>
              <a:rPr b="0" lang="en-US" sz="2400" spc="-1" strike="noStrike" u="sng">
                <a:solidFill>
                  <a:srgbClr val="3c1581"/>
                </a:solidFill>
                <a:uFillTx/>
                <a:latin typeface="Arial"/>
                <a:ea typeface="ＭＳ Ｐゴシック"/>
                <a:hlinkClick r:id="rId3"/>
              </a:rPr>
              <a:t>www.networkuptopia.com</a:t>
            </a:r>
            <a:r>
              <a:rPr b="0" lang="en-US" sz="2400" spc="-1" strike="noStrike">
                <a:solidFill>
                  <a:srgbClr val="000000"/>
                </a:solidFill>
                <a:latin typeface="Arial"/>
                <a:ea typeface="ＭＳ Ｐゴシック"/>
              </a:rPr>
              <a:t>; type 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X record for networkutopia.com</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ＭＳ Ｐゴシック"/>
              </a:rPr>
              <a:t>Attacking D</a:t>
            </a:r>
            <a:r>
              <a:rPr b="1" lang="en-US" sz="100" spc="-1" strike="noStrike">
                <a:solidFill>
                  <a:srgbClr val="007fa3"/>
                </a:solidFill>
                <a:latin typeface="Times New Roman"/>
                <a:ea typeface="ＭＳ Ｐゴシック"/>
              </a:rPr>
              <a:t> </a:t>
            </a:r>
            <a:r>
              <a:rPr b="1" lang="en-US" sz="3400" spc="-1" strike="noStrike">
                <a:solidFill>
                  <a:srgbClr val="007fa3"/>
                </a:solidFill>
                <a:latin typeface="Times New Roman"/>
                <a:ea typeface="ＭＳ Ｐゴシック"/>
              </a:rPr>
              <a:t>N</a:t>
            </a:r>
            <a:r>
              <a:rPr b="1" lang="en-US" sz="100" spc="-1" strike="noStrike">
                <a:solidFill>
                  <a:srgbClr val="007fa3"/>
                </a:solidFill>
                <a:latin typeface="Times New Roman"/>
                <a:ea typeface="ＭＳ Ｐゴシック"/>
              </a:rPr>
              <a:t> </a:t>
            </a:r>
            <a:r>
              <a:rPr b="1" lang="en-US" sz="3400" spc="-1" strike="noStrike">
                <a:solidFill>
                  <a:srgbClr val="007fa3"/>
                </a:solidFill>
                <a:latin typeface="Times New Roman"/>
                <a:ea typeface="ＭＳ Ｐゴシック"/>
              </a:rPr>
              <a:t>S</a:t>
            </a:r>
            <a:endParaRPr b="0" lang="en-US" sz="3400" spc="-1" strike="noStrike">
              <a:solidFill>
                <a:srgbClr val="000000"/>
              </a:solidFill>
              <a:latin typeface="Arial"/>
            </a:endParaRPr>
          </a:p>
        </p:txBody>
      </p:sp>
      <p:sp>
        <p:nvSpPr>
          <p:cNvPr id="606" name="TextShape 2"/>
          <p:cNvSpPr txBox="1"/>
          <p:nvPr/>
        </p:nvSpPr>
        <p:spPr>
          <a:xfrm>
            <a:off x="457200" y="1600200"/>
            <a:ext cx="4025880" cy="4800240"/>
          </a:xfrm>
          <a:prstGeom prst="rect">
            <a:avLst/>
          </a:prstGeom>
          <a:noFill/>
          <a:ln>
            <a:noFill/>
          </a:ln>
        </p:spPr>
        <p:txBody>
          <a:bodyPr tIns="91440" bIns="91440">
            <a:noAutofit/>
          </a:bodyPr>
          <a:p>
            <a:pPr marL="255600" indent="-255240">
              <a:lnSpc>
                <a:spcPct val="100000"/>
              </a:lnSpc>
              <a:spcBef>
                <a:spcPts val="1500"/>
              </a:spcBef>
            </a:pPr>
            <a:r>
              <a:rPr b="1" lang="en-US" sz="2200" spc="-1" strike="noStrike">
                <a:solidFill>
                  <a:srgbClr val="000000"/>
                </a:solidFill>
                <a:latin typeface="Arial"/>
                <a:ea typeface="ＭＳ Ｐゴシック"/>
              </a:rPr>
              <a:t>D</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D</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o</a:t>
            </a:r>
            <a:r>
              <a:rPr b="1" lang="en-US" sz="100" spc="-1" strike="noStrike">
                <a:solidFill>
                  <a:srgbClr val="000000"/>
                </a:solidFill>
                <a:latin typeface="Arial"/>
                <a:ea typeface="ＭＳ Ｐゴシック"/>
              </a:rPr>
              <a:t> </a:t>
            </a:r>
            <a:r>
              <a:rPr b="1" lang="en-US" sz="2200" spc="-1" strike="noStrike">
                <a:solidFill>
                  <a:srgbClr val="000000"/>
                </a:solidFill>
                <a:latin typeface="Arial"/>
                <a:ea typeface="ＭＳ Ｐゴシック"/>
              </a:rPr>
              <a:t>S attacks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bombard root servers with traffic</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not successful to date</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traffic filtering</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local D</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 servers cache I</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P</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s of 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L</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D servers, allowing root server bypass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bombard T</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L</a:t>
            </a:r>
            <a:r>
              <a:rPr b="0" lang="en-US" sz="100" spc="-1" strike="noStrike">
                <a:solidFill>
                  <a:srgbClr val="000000"/>
                </a:solidFill>
                <a:latin typeface="Arial"/>
                <a:ea typeface="ＭＳ Ｐゴシック"/>
              </a:rPr>
              <a:t> </a:t>
            </a:r>
            <a:r>
              <a:rPr b="0" lang="en-US" sz="2200" spc="-1" strike="noStrike">
                <a:solidFill>
                  <a:srgbClr val="000000"/>
                </a:solidFill>
                <a:latin typeface="Arial"/>
                <a:ea typeface="ＭＳ Ｐゴシック"/>
              </a:rPr>
              <a:t>D servers</a:t>
            </a:r>
            <a:endParaRPr b="0" lang="en-US" sz="22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potentially more dangerous</a:t>
            </a:r>
            <a:endParaRPr b="0" lang="en-US" sz="2200" spc="-1" strike="noStrike">
              <a:solidFill>
                <a:srgbClr val="000000"/>
              </a:solidFill>
              <a:latin typeface="Arial"/>
            </a:endParaRPr>
          </a:p>
        </p:txBody>
      </p:sp>
      <p:sp>
        <p:nvSpPr>
          <p:cNvPr id="607" name="TextShape 3"/>
          <p:cNvSpPr txBox="1"/>
          <p:nvPr/>
        </p:nvSpPr>
        <p:spPr>
          <a:xfrm>
            <a:off x="4616280" y="1600200"/>
            <a:ext cx="4217760" cy="2661840"/>
          </a:xfrm>
          <a:prstGeom prst="rect">
            <a:avLst/>
          </a:prstGeom>
          <a:noFill/>
          <a:ln>
            <a:noFill/>
          </a:ln>
        </p:spPr>
        <p:txBody>
          <a:bodyPr tIns="91440" bIns="91440">
            <a:noAutofit/>
          </a:bodyPr>
          <a:p>
            <a:pPr marL="255600" indent="-255240">
              <a:lnSpc>
                <a:spcPct val="100000"/>
              </a:lnSpc>
              <a:spcBef>
                <a:spcPts val="1500"/>
              </a:spcBef>
            </a:pPr>
            <a:r>
              <a:rPr b="1" lang="en-US" sz="2200" spc="-1" strike="noStrike">
                <a:solidFill>
                  <a:srgbClr val="000000"/>
                </a:solidFill>
                <a:latin typeface="Arial"/>
                <a:ea typeface="Arial"/>
              </a:rPr>
              <a:t>redirect attacks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man-in-middle</a:t>
            </a:r>
            <a:endParaRPr b="0" lang="en-US" sz="2200" spc="-1" strike="noStrike">
              <a:solidFill>
                <a:srgbClr val="000000"/>
              </a:solidFill>
              <a:latin typeface="Arial"/>
            </a:endParaRPr>
          </a:p>
          <a:p>
            <a:pPr lvl="1" marL="741600" indent="-282960">
              <a:lnSpc>
                <a:spcPct val="100000"/>
              </a:lnSpc>
              <a:spcBef>
                <a:spcPts val="601"/>
              </a:spcBef>
              <a:buClr>
                <a:srgbClr val="007fa3"/>
              </a:buClr>
              <a:buFont typeface="Arial"/>
              <a:buChar char="−"/>
            </a:pPr>
            <a:r>
              <a:rPr b="0" lang="en-US" sz="2200" spc="-1" strike="noStrike">
                <a:solidFill>
                  <a:srgbClr val="000000"/>
                </a:solidFill>
                <a:latin typeface="Arial"/>
                <a:ea typeface="Arial"/>
              </a:rPr>
              <a:t>Intercept queries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N</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 poisoning</a:t>
            </a:r>
            <a:endParaRPr b="0" lang="en-US" sz="2200" spc="-1" strike="noStrike">
              <a:solidFill>
                <a:srgbClr val="000000"/>
              </a:solidFill>
              <a:latin typeface="Arial"/>
            </a:endParaRPr>
          </a:p>
          <a:p>
            <a:pPr lvl="1" marL="741600" indent="-282960">
              <a:lnSpc>
                <a:spcPct val="100000"/>
              </a:lnSpc>
              <a:spcBef>
                <a:spcPts val="601"/>
              </a:spcBef>
              <a:buClr>
                <a:srgbClr val="007fa3"/>
              </a:buClr>
              <a:buFont typeface="Arial"/>
              <a:buChar char="−"/>
            </a:pPr>
            <a:r>
              <a:rPr b="0" lang="en-US" sz="2200" spc="-1" strike="noStrike">
                <a:solidFill>
                  <a:srgbClr val="000000"/>
                </a:solidFill>
                <a:latin typeface="Arial"/>
                <a:ea typeface="Arial"/>
              </a:rPr>
              <a:t>Send bogus relies to D</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N</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 server, which caches</a:t>
            </a:r>
            <a:endParaRPr b="0" lang="en-US" sz="2200" spc="-1" strike="noStrike">
              <a:solidFill>
                <a:srgbClr val="000000"/>
              </a:solidFill>
              <a:latin typeface="Arial"/>
            </a:endParaRPr>
          </a:p>
        </p:txBody>
      </p:sp>
      <p:sp>
        <p:nvSpPr>
          <p:cNvPr id="608" name="TextShape 4"/>
          <p:cNvSpPr txBox="1"/>
          <p:nvPr/>
        </p:nvSpPr>
        <p:spPr>
          <a:xfrm>
            <a:off x="4616280" y="4380120"/>
            <a:ext cx="4217760" cy="1867680"/>
          </a:xfrm>
          <a:prstGeom prst="rect">
            <a:avLst/>
          </a:prstGeom>
          <a:noFill/>
          <a:ln>
            <a:noFill/>
          </a:ln>
        </p:spPr>
        <p:txBody>
          <a:bodyPr tIns="91440" bIns="91440">
            <a:noAutofit/>
          </a:bodyPr>
          <a:p>
            <a:pPr marL="255600" indent="-255240">
              <a:lnSpc>
                <a:spcPct val="100000"/>
              </a:lnSpc>
            </a:pPr>
            <a:r>
              <a:rPr b="1" lang="en-US" sz="2200" spc="-1" strike="noStrike">
                <a:solidFill>
                  <a:srgbClr val="000000"/>
                </a:solidFill>
                <a:latin typeface="Arial"/>
                <a:ea typeface="Arial"/>
              </a:rPr>
              <a:t>exploit D</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N</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S for D</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D</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o</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send queries with spoofed source address: target I</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Arial"/>
              </a:rPr>
              <a:t>requires amplification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Learning Objectives </a:t>
            </a:r>
            <a:r>
              <a:rPr b="0" lang="en-US" sz="2000" spc="-1" strike="noStrike">
                <a:solidFill>
                  <a:srgbClr val="3399b5"/>
                </a:solidFill>
                <a:latin typeface="Times New Roman"/>
                <a:ea typeface="MS PGothic"/>
              </a:rPr>
              <a:t>(5 of 7)</a:t>
            </a:r>
            <a:endParaRPr b="0" lang="en-US" sz="2000" spc="-1" strike="noStrike">
              <a:solidFill>
                <a:srgbClr val="000000"/>
              </a:solidFill>
              <a:latin typeface="Arial"/>
            </a:endParaRPr>
          </a:p>
        </p:txBody>
      </p:sp>
      <p:sp>
        <p:nvSpPr>
          <p:cNvPr id="610"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7fa3"/>
                </a:solidFill>
                <a:latin typeface="Arial"/>
                <a:ea typeface="ＭＳ Ｐゴシック"/>
              </a:rPr>
              <a:t>2.1</a:t>
            </a:r>
            <a:r>
              <a:rPr b="1"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Principles of network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2.2 </a:t>
            </a:r>
            <a:r>
              <a:rPr b="0" lang="en-US" sz="2400" spc="-1" strike="noStrike">
                <a:solidFill>
                  <a:srgbClr val="000000"/>
                </a:solidFill>
                <a:latin typeface="Arial"/>
                <a:ea typeface="ＭＳ Ｐゴシック"/>
              </a:rPr>
              <a:t>Web and H</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2.3</a:t>
            </a:r>
            <a:r>
              <a:rPr b="0" lang="en-US" sz="2400" spc="-1" strike="noStrike">
                <a:solidFill>
                  <a:srgbClr val="000000"/>
                </a:solidFill>
                <a:latin typeface="Arial"/>
                <a:ea typeface="ＭＳ Ｐゴシック"/>
              </a:rPr>
              <a:t> electronic mail</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P3,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2.4</a:t>
            </a:r>
            <a:r>
              <a:rPr b="0" lang="en-US" sz="2400" spc="-1" strike="noStrike">
                <a:solidFill>
                  <a:srgbClr val="000000"/>
                </a:solidFill>
                <a:latin typeface="Arial"/>
                <a:ea typeface="ＭＳ Ｐゴシック"/>
              </a:rPr>
              <a:t>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2.5</a:t>
            </a:r>
            <a:r>
              <a:rPr b="0" lang="en-US" sz="2400" spc="-1" strike="noStrike">
                <a:solidFill>
                  <a:srgbClr val="000000"/>
                </a:solidFill>
                <a:latin typeface="Arial"/>
                <a:ea typeface="Arial"/>
              </a:rPr>
              <a:t> </a:t>
            </a:r>
            <a:r>
              <a:rPr b="1" lang="en-US" sz="2400" spc="-1" strike="noStrike">
                <a:solidFill>
                  <a:srgbClr val="000000"/>
                </a:solidFill>
                <a:latin typeface="Arial"/>
                <a:ea typeface="Arial"/>
              </a:rPr>
              <a:t>P</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2</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P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2.6</a:t>
            </a:r>
            <a:r>
              <a:rPr b="0" lang="en-US" sz="2400" spc="-1" strike="noStrike">
                <a:solidFill>
                  <a:srgbClr val="000000"/>
                </a:solidFill>
                <a:latin typeface="Arial"/>
                <a:ea typeface="Arial"/>
              </a:rPr>
              <a:t> video streaming and content distribution networks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2.7</a:t>
            </a:r>
            <a:r>
              <a:rPr b="0" lang="en-US" sz="2400" spc="-1" strike="noStrike">
                <a:solidFill>
                  <a:srgbClr val="000000"/>
                </a:solidFill>
                <a:latin typeface="Arial"/>
                <a:ea typeface="Arial"/>
              </a:rPr>
              <a:t> socket programming with U</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and 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Pure P2P Architecture</a:t>
            </a:r>
            <a:endParaRPr b="0" lang="en-US" sz="3400" spc="-1" strike="noStrike">
              <a:solidFill>
                <a:srgbClr val="000000"/>
              </a:solidFill>
              <a:latin typeface="Arial"/>
            </a:endParaRPr>
          </a:p>
        </p:txBody>
      </p:sp>
      <p:sp>
        <p:nvSpPr>
          <p:cNvPr id="612" name="TextShape 2"/>
          <p:cNvSpPr txBox="1"/>
          <p:nvPr/>
        </p:nvSpPr>
        <p:spPr>
          <a:xfrm>
            <a:off x="457200" y="1600200"/>
            <a:ext cx="4394520" cy="261252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no</a:t>
            </a:r>
            <a:r>
              <a:rPr b="0" lang="en-US" sz="2400" spc="-1" strike="noStrike">
                <a:solidFill>
                  <a:srgbClr val="000000"/>
                </a:solidFill>
                <a:latin typeface="Arial"/>
                <a:ea typeface="ＭＳ Ｐゴシック"/>
              </a:rPr>
              <a:t> always-on server</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arbitrary end systems directly communicate</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peers are intermittently connected and change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addresses</a:t>
            </a:r>
            <a:endParaRPr b="0" lang="en-US" sz="2400" spc="-1" strike="noStrike">
              <a:solidFill>
                <a:srgbClr val="000000"/>
              </a:solidFill>
              <a:latin typeface="Arial"/>
            </a:endParaRPr>
          </a:p>
        </p:txBody>
      </p:sp>
      <p:sp>
        <p:nvSpPr>
          <p:cNvPr id="613" name="TextShape 3"/>
          <p:cNvSpPr txBox="1"/>
          <p:nvPr/>
        </p:nvSpPr>
        <p:spPr>
          <a:xfrm>
            <a:off x="457200" y="4213080"/>
            <a:ext cx="4394520" cy="216324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ＭＳ Ｐゴシック"/>
              </a:rPr>
              <a:t>examples:</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file distribution (BitTorrent)</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Streaming (KanKan)</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VoIP (Skype)</a:t>
            </a:r>
            <a:endParaRPr b="0" lang="en-US" sz="2400" spc="-1" strike="noStrike">
              <a:solidFill>
                <a:srgbClr val="000000"/>
              </a:solidFill>
              <a:latin typeface="Arial"/>
            </a:endParaRPr>
          </a:p>
        </p:txBody>
      </p:sp>
      <p:pic>
        <p:nvPicPr>
          <p:cNvPr id="614" name="Picture 3" descr="A network consists of five linked groups, as follows. Mobile network, national or global I S P, local or regional I S P, home network, enterprise network. A car in the mobile network is connected to a laptop in the home network, which is connected to a P C in the institutional network. A P C in the home network is connected to a laptop in the institutional network."/>
          <p:cNvPicPr/>
          <p:nvPr/>
        </p:nvPicPr>
        <p:blipFill>
          <a:blip r:embed="rId1"/>
          <a:stretch/>
        </p:blipFill>
        <p:spPr>
          <a:xfrm>
            <a:off x="5159880" y="1650960"/>
            <a:ext cx="3523320" cy="453528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File Distribution: Client-Server v</a:t>
            </a:r>
            <a:r>
              <a:rPr b="1" lang="en-US" sz="100" spc="-1" strike="noStrike">
                <a:solidFill>
                  <a:srgbClr val="ffffff"/>
                </a:solidFill>
                <a:latin typeface="Times New Roman"/>
                <a:ea typeface="Times New Roman"/>
              </a:rPr>
              <a:t>ersu</a:t>
            </a:r>
            <a:r>
              <a:rPr b="1" lang="en-US" sz="3400" spc="-1" strike="noStrike">
                <a:solidFill>
                  <a:srgbClr val="007fa3"/>
                </a:solidFill>
                <a:latin typeface="Times New Roman"/>
                <a:ea typeface="Times New Roman"/>
              </a:rPr>
              <a:t>s P2P</a:t>
            </a:r>
            <a:endParaRPr b="0" lang="en-US" sz="3400" spc="-1" strike="noStrike">
              <a:solidFill>
                <a:srgbClr val="000000"/>
              </a:solidFill>
              <a:latin typeface="Arial"/>
            </a:endParaRPr>
          </a:p>
        </p:txBody>
      </p:sp>
      <p:sp>
        <p:nvSpPr>
          <p:cNvPr id="616" name="TextShape 2"/>
          <p:cNvSpPr txBox="1"/>
          <p:nvPr/>
        </p:nvSpPr>
        <p:spPr>
          <a:xfrm>
            <a:off x="457200" y="1600200"/>
            <a:ext cx="8229240" cy="130608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ＭＳ Ｐゴシック"/>
              </a:rPr>
              <a:t>Question:</a:t>
            </a:r>
            <a:r>
              <a:rPr b="0" lang="en-US" sz="2400" spc="-1" strike="noStrike">
                <a:solidFill>
                  <a:srgbClr val="000000"/>
                </a:solidFill>
                <a:latin typeface="Arial"/>
                <a:ea typeface="ＭＳ Ｐゴシック"/>
              </a:rPr>
              <a:t> how much time to distribute file (size </a:t>
            </a:r>
            <a:r>
              <a:rPr b="0" i="1" lang="en-US" sz="2400" spc="-1" strike="noStrike">
                <a:solidFill>
                  <a:srgbClr val="000000"/>
                </a:solidFill>
                <a:latin typeface="Arial"/>
                <a:ea typeface="ＭＳ Ｐゴシック"/>
              </a:rPr>
              <a:t>F</a:t>
            </a:r>
            <a:r>
              <a:rPr b="0" lang="en-US" sz="2400" spc="-1" strike="noStrike">
                <a:solidFill>
                  <a:srgbClr val="000000"/>
                </a:solidFill>
                <a:latin typeface="Arial"/>
                <a:ea typeface="ＭＳ Ｐゴシック"/>
              </a:rPr>
              <a:t>) from one server to </a:t>
            </a:r>
            <a:r>
              <a:rPr b="0" i="1" lang="en-US" sz="2400" spc="-1" strike="noStrike">
                <a:solidFill>
                  <a:srgbClr val="000000"/>
                </a:solidFill>
                <a:latin typeface="Arial"/>
                <a:ea typeface="ＭＳ Ｐゴシック"/>
              </a:rPr>
              <a:t>N </a:t>
            </a:r>
            <a:r>
              <a:rPr b="1" lang="en-US" sz="2400" spc="-1" strike="noStrike">
                <a:solidFill>
                  <a:srgbClr val="000000"/>
                </a:solidFill>
                <a:latin typeface="Arial"/>
                <a:ea typeface="ＭＳ Ｐゴシック"/>
              </a:rPr>
              <a:t>peers</a:t>
            </a:r>
            <a:r>
              <a:rPr b="0" lang="en-US" sz="2400" spc="-1" strike="noStrike">
                <a:solidFill>
                  <a:srgbClr val="000000"/>
                </a:solidFill>
                <a:latin typeface="Arial"/>
                <a:ea typeface="ＭＳ Ｐゴシック"/>
              </a:rPr>
              <a:t>?</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peer upload/download capacity is limited resource</a:t>
            </a:r>
            <a:endParaRPr b="0" lang="en-US" sz="2400" spc="-1" strike="noStrike">
              <a:solidFill>
                <a:srgbClr val="000000"/>
              </a:solidFill>
              <a:latin typeface="Arial"/>
            </a:endParaRPr>
          </a:p>
        </p:txBody>
      </p:sp>
      <p:pic>
        <p:nvPicPr>
          <p:cNvPr id="617" name="Picture 4" descr="A diagram of file distribution has a center, with 5 arrow connections linking to other parts. The center is a network, with abundant bandwidth. From the network, an arrow points out, d sub N. From outside the network, an arrow points in to the network, u sub N. From a server outside the network, an arrow points to the network, u sub S. u sub S is the server upload capacity. Beside the server is a cylinder, file size F. From the network, an arrow points to a P C, d sub 1. From the P C, an arrow points to the network, u sub 1. From the network, an arrow points to a P C, d sub 2. From the P C, an arrow points to the network, u sub 2. From the network, an arrow points to a P C, d sub i. d sub i is peer i download capacity. From the P C, an arrow points to the network, u sub i. u sub i is peer i upload capacity."/>
          <p:cNvPicPr/>
          <p:nvPr/>
        </p:nvPicPr>
        <p:blipFill>
          <a:blip r:embed="rId1"/>
          <a:stretch/>
        </p:blipFill>
        <p:spPr>
          <a:xfrm>
            <a:off x="656280" y="3065400"/>
            <a:ext cx="7831080" cy="317520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File Distribution Time: Client-Server</a:t>
            </a:r>
            <a:endParaRPr b="0" lang="en-US" sz="3400" spc="-1" strike="noStrike">
              <a:solidFill>
                <a:srgbClr val="000000"/>
              </a:solidFill>
              <a:latin typeface="Arial"/>
            </a:endParaRPr>
          </a:p>
        </p:txBody>
      </p:sp>
      <p:sp>
        <p:nvSpPr>
          <p:cNvPr id="619" name="TextShape 2"/>
          <p:cNvSpPr txBox="1"/>
          <p:nvPr/>
        </p:nvSpPr>
        <p:spPr>
          <a:xfrm>
            <a:off x="457200" y="1600200"/>
            <a:ext cx="3624480" cy="9169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1800" spc="-1" strike="noStrike">
                <a:solidFill>
                  <a:srgbClr val="000000"/>
                </a:solidFill>
                <a:latin typeface="Arial"/>
                <a:ea typeface="ＭＳ Ｐゴシック"/>
              </a:rPr>
              <a:t>server transmission:</a:t>
            </a:r>
            <a:r>
              <a:rPr b="0" i="1" lang="en-US" sz="1800" spc="-1" strike="noStrike">
                <a:solidFill>
                  <a:srgbClr val="cc0000"/>
                </a:solidFill>
                <a:latin typeface="Arial"/>
                <a:ea typeface="ＭＳ Ｐゴシック"/>
              </a:rPr>
              <a:t> </a:t>
            </a:r>
            <a:r>
              <a:rPr b="0" lang="en-US" sz="1800" spc="-1" strike="noStrike">
                <a:solidFill>
                  <a:srgbClr val="000000"/>
                </a:solidFill>
                <a:latin typeface="Arial"/>
                <a:ea typeface="ＭＳ Ｐゴシック"/>
              </a:rPr>
              <a:t>must</a:t>
            </a:r>
            <a:r>
              <a:rPr b="0" i="1" lang="en-US" sz="1800" spc="-1" strike="noStrike">
                <a:solidFill>
                  <a:srgbClr val="cc0000"/>
                </a:solidFill>
                <a:latin typeface="Arial"/>
                <a:ea typeface="ＭＳ Ｐゴシック"/>
              </a:rPr>
              <a:t> </a:t>
            </a:r>
            <a:r>
              <a:rPr b="0" lang="en-US" sz="1800" spc="-1" strike="noStrike">
                <a:solidFill>
                  <a:srgbClr val="000000"/>
                </a:solidFill>
                <a:latin typeface="Arial"/>
                <a:ea typeface="ＭＳ Ｐゴシック"/>
              </a:rPr>
              <a:t>sequentially send (upload) </a:t>
            </a:r>
            <a:r>
              <a:rPr b="0" i="1" lang="en-US" sz="1800" spc="-1" strike="noStrike">
                <a:solidFill>
                  <a:srgbClr val="000000"/>
                </a:solidFill>
                <a:latin typeface="Arial"/>
                <a:ea typeface="ＭＳ Ｐゴシック"/>
              </a:rPr>
              <a:t>N </a:t>
            </a:r>
            <a:r>
              <a:rPr b="0" lang="en-US" sz="1800" spc="-1" strike="noStrike">
                <a:solidFill>
                  <a:srgbClr val="000000"/>
                </a:solidFill>
                <a:latin typeface="Arial"/>
                <a:ea typeface="ＭＳ Ｐゴシック"/>
              </a:rPr>
              <a:t>file</a:t>
            </a:r>
            <a:r>
              <a:rPr b="0" i="1"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copies:</a:t>
            </a:r>
            <a:endParaRPr b="0" lang="en-US" sz="1800" spc="-1" strike="noStrike">
              <a:solidFill>
                <a:srgbClr val="000000"/>
              </a:solidFill>
              <a:latin typeface="Arial"/>
            </a:endParaRPr>
          </a:p>
        </p:txBody>
      </p:sp>
      <p:sp>
        <p:nvSpPr>
          <p:cNvPr id="620" name="TextShape 3"/>
          <p:cNvSpPr txBox="1"/>
          <p:nvPr/>
        </p:nvSpPr>
        <p:spPr>
          <a:xfrm>
            <a:off x="457200" y="2588400"/>
            <a:ext cx="3265200" cy="366840"/>
          </a:xfrm>
          <a:prstGeom prst="rect">
            <a:avLst/>
          </a:prstGeom>
          <a:noFill/>
          <a:ln>
            <a:noFill/>
          </a:ln>
        </p:spPr>
        <p:txBody>
          <a:bodyPr tIns="91440" bIns="91440" anchor="ctr">
            <a:noAutofit/>
          </a:bodyPr>
          <a:p>
            <a:pPr marL="741600" indent="-285480">
              <a:lnSpc>
                <a:spcPct val="100000"/>
              </a:lnSpc>
              <a:spcBef>
                <a:spcPts val="601"/>
              </a:spcBef>
              <a:buClr>
                <a:srgbClr val="007fa3"/>
              </a:buClr>
              <a:buFont typeface="Arial"/>
              <a:buChar char="−"/>
            </a:pPr>
            <a:r>
              <a:rPr b="0" lang="en-US" sz="1800" spc="-1" strike="noStrike">
                <a:solidFill>
                  <a:srgbClr val="000000"/>
                </a:solidFill>
                <a:latin typeface="Arial"/>
                <a:ea typeface="ＭＳ Ｐゴシック"/>
              </a:rPr>
              <a:t>time to send one copy:</a:t>
            </a:r>
            <a:endParaRPr b="0" lang="en-US" sz="1800" spc="-1" strike="noStrike">
              <a:solidFill>
                <a:srgbClr val="000000"/>
              </a:solidFill>
              <a:latin typeface="Arial"/>
            </a:endParaRPr>
          </a:p>
        </p:txBody>
      </p:sp>
      <p:sp>
        <p:nvSpPr>
          <p:cNvPr id="621" name="TextShape 4"/>
          <p:cNvSpPr txBox="1"/>
          <p:nvPr/>
        </p:nvSpPr>
        <p:spPr>
          <a:xfrm>
            <a:off x="457200" y="3215520"/>
            <a:ext cx="3265200" cy="289080"/>
          </a:xfrm>
          <a:prstGeom prst="rect">
            <a:avLst/>
          </a:prstGeom>
          <a:noFill/>
          <a:ln>
            <a:noFill/>
          </a:ln>
        </p:spPr>
        <p:txBody>
          <a:bodyPr tIns="91440" bIns="91440" anchor="ctr">
            <a:noAutofit/>
          </a:bodyPr>
          <a:p>
            <a:pPr marL="741600" indent="-285480">
              <a:lnSpc>
                <a:spcPct val="100000"/>
              </a:lnSpc>
              <a:spcBef>
                <a:spcPts val="601"/>
              </a:spcBef>
              <a:buClr>
                <a:srgbClr val="007fa3"/>
              </a:buClr>
              <a:buFont typeface="Arial"/>
              <a:buChar char="−"/>
            </a:pPr>
            <a:r>
              <a:rPr b="0" lang="en-US" sz="1800" spc="-1" strike="noStrike">
                <a:solidFill>
                  <a:srgbClr val="000000"/>
                </a:solidFill>
                <a:latin typeface="Arial"/>
                <a:ea typeface="ＭＳ Ｐゴシック"/>
              </a:rPr>
              <a:t>time to send </a:t>
            </a:r>
            <a:r>
              <a:rPr b="0" i="1" lang="en-US" sz="1800" spc="-1" strike="noStrike">
                <a:solidFill>
                  <a:srgbClr val="000000"/>
                </a:solidFill>
                <a:latin typeface="Arial"/>
                <a:ea typeface="ＭＳ Ｐゴシック"/>
              </a:rPr>
              <a:t>N</a:t>
            </a:r>
            <a:r>
              <a:rPr b="0" lang="en-US" sz="1800" spc="-1" strike="noStrike">
                <a:solidFill>
                  <a:srgbClr val="000000"/>
                </a:solidFill>
                <a:latin typeface="Arial"/>
                <a:ea typeface="ＭＳ Ｐゴシック"/>
              </a:rPr>
              <a:t> copies:</a:t>
            </a:r>
            <a:endParaRPr b="0" lang="en-US" sz="1800" spc="-1" strike="noStrike">
              <a:solidFill>
                <a:srgbClr val="000000"/>
              </a:solidFill>
              <a:latin typeface="Arial"/>
            </a:endParaRPr>
          </a:p>
        </p:txBody>
      </p:sp>
      <p:sp>
        <p:nvSpPr>
          <p:cNvPr id="622" name="TextShape 5"/>
          <p:cNvSpPr txBox="1"/>
          <p:nvPr/>
        </p:nvSpPr>
        <p:spPr>
          <a:xfrm>
            <a:off x="457200" y="3603240"/>
            <a:ext cx="3265200" cy="437400"/>
          </a:xfrm>
          <a:prstGeom prst="rect">
            <a:avLst/>
          </a:prstGeom>
          <a:noFill/>
          <a:ln>
            <a:noFill/>
          </a:ln>
        </p:spPr>
        <p:txBody>
          <a:bodyPr tIns="91440" bIns="91440" anchor="ctr">
            <a:noAutofit/>
          </a:bodyPr>
          <a:p>
            <a:pPr marL="255600" indent="-255240">
              <a:lnSpc>
                <a:spcPct val="100000"/>
              </a:lnSpc>
              <a:spcBef>
                <a:spcPts val="1500"/>
              </a:spcBef>
              <a:buClr>
                <a:srgbClr val="007fa3"/>
              </a:buClr>
              <a:buFont typeface="Arial"/>
              <a:buChar char="•"/>
            </a:pPr>
            <a:r>
              <a:rPr b="1" lang="en-US" sz="1800" spc="-1" strike="noStrike">
                <a:solidFill>
                  <a:srgbClr val="000000"/>
                </a:solidFill>
                <a:latin typeface="Arial"/>
                <a:ea typeface="Arial"/>
              </a:rPr>
              <a:t>client:</a:t>
            </a:r>
            <a:r>
              <a:rPr b="0" i="1" lang="en-US" sz="1800" spc="-1" strike="noStrike">
                <a:solidFill>
                  <a:srgbClr val="cc0000"/>
                </a:solidFill>
                <a:latin typeface="Arial"/>
                <a:ea typeface="Arial"/>
              </a:rPr>
              <a:t> </a:t>
            </a:r>
            <a:r>
              <a:rPr b="0" lang="en-US" sz="1800" spc="-1" strike="noStrike">
                <a:solidFill>
                  <a:srgbClr val="000000"/>
                </a:solidFill>
                <a:latin typeface="Arial"/>
                <a:ea typeface="Arial"/>
              </a:rPr>
              <a:t>each client must download file copy</a:t>
            </a:r>
            <a:endParaRPr b="0" lang="en-US" sz="1800" spc="-1" strike="noStrike">
              <a:solidFill>
                <a:srgbClr val="000000"/>
              </a:solidFill>
              <a:latin typeface="Arial"/>
            </a:endParaRPr>
          </a:p>
        </p:txBody>
      </p:sp>
      <p:sp>
        <p:nvSpPr>
          <p:cNvPr id="623" name="TextShape 6"/>
          <p:cNvSpPr txBox="1"/>
          <p:nvPr/>
        </p:nvSpPr>
        <p:spPr>
          <a:xfrm>
            <a:off x="457200" y="4182480"/>
            <a:ext cx="4163400" cy="356400"/>
          </a:xfrm>
          <a:prstGeom prst="rect">
            <a:avLst/>
          </a:prstGeom>
          <a:noFill/>
          <a:ln>
            <a:noFill/>
          </a:ln>
        </p:spPr>
        <p:txBody>
          <a:bodyPr tIns="91440" bIns="91440" anchor="ctr">
            <a:noAutofit/>
          </a:bodyPr>
          <a:p>
            <a:pPr lvl="1" marL="741600" indent="-285480">
              <a:lnSpc>
                <a:spcPct val="100000"/>
              </a:lnSpc>
              <a:spcBef>
                <a:spcPts val="601"/>
              </a:spcBef>
              <a:buClr>
                <a:srgbClr val="007fa3"/>
              </a:buClr>
              <a:buFont typeface="Arial"/>
              <a:buChar char="−"/>
            </a:pPr>
            <a:r>
              <a:rPr b="0" i="1" lang="en-US" sz="1800" spc="-1" strike="noStrike">
                <a:solidFill>
                  <a:srgbClr val="000000"/>
                </a:solidFill>
                <a:latin typeface="Arial"/>
                <a:ea typeface="Arial"/>
              </a:rPr>
              <a:t>d</a:t>
            </a:r>
            <a:r>
              <a:rPr b="0" i="1" lang="en-US" sz="1800" spc="-1" strike="noStrike" baseline="-25000">
                <a:solidFill>
                  <a:srgbClr val="000000"/>
                </a:solidFill>
                <a:latin typeface="Arial"/>
                <a:ea typeface="Arial"/>
              </a:rPr>
              <a:t>mi</a:t>
            </a:r>
            <a:r>
              <a:rPr b="0" lang="en-US" sz="1800" spc="-1" strike="noStrike" baseline="-25000">
                <a:solidFill>
                  <a:srgbClr val="000000"/>
                </a:solidFill>
                <a:latin typeface="Arial"/>
                <a:ea typeface="Arial"/>
              </a:rPr>
              <a:t>n</a:t>
            </a:r>
            <a:r>
              <a:rPr b="0" lang="en-US" sz="1800" spc="-1" strike="noStrike">
                <a:solidFill>
                  <a:srgbClr val="000000"/>
                </a:solidFill>
                <a:latin typeface="Arial"/>
                <a:ea typeface="Arial"/>
              </a:rPr>
              <a:t> = min client download rate</a:t>
            </a:r>
            <a:endParaRPr b="0" lang="en-US" sz="1800" spc="-1" strike="noStrike">
              <a:solidFill>
                <a:srgbClr val="000000"/>
              </a:solidFill>
              <a:latin typeface="Arial"/>
            </a:endParaRPr>
          </a:p>
        </p:txBody>
      </p:sp>
      <p:sp>
        <p:nvSpPr>
          <p:cNvPr id="624" name="TextShape 7"/>
          <p:cNvSpPr txBox="1"/>
          <p:nvPr/>
        </p:nvSpPr>
        <p:spPr>
          <a:xfrm>
            <a:off x="457200" y="4610160"/>
            <a:ext cx="3510360" cy="350640"/>
          </a:xfrm>
          <a:prstGeom prst="rect">
            <a:avLst/>
          </a:prstGeom>
          <a:noFill/>
          <a:ln>
            <a:noFill/>
          </a:ln>
        </p:spPr>
        <p:txBody>
          <a:bodyPr tIns="91440" bIns="91440" anchor="ctr">
            <a:noAutofit/>
          </a:bodyPr>
          <a:p>
            <a:pPr marL="741600" indent="-285480">
              <a:lnSpc>
                <a:spcPct val="100000"/>
              </a:lnSpc>
              <a:spcBef>
                <a:spcPts val="601"/>
              </a:spcBef>
              <a:buClr>
                <a:srgbClr val="007fa3"/>
              </a:buClr>
              <a:buFont typeface="Arial"/>
              <a:buChar char="−"/>
            </a:pPr>
            <a:r>
              <a:rPr b="0" lang="en-US" sz="1800" spc="-1" strike="noStrike">
                <a:solidFill>
                  <a:srgbClr val="000000"/>
                </a:solidFill>
                <a:latin typeface="Arial"/>
                <a:ea typeface="Arial"/>
              </a:rPr>
              <a:t>min client download time:</a:t>
            </a:r>
            <a:endParaRPr b="0" lang="en-US" sz="1800" spc="-1" strike="noStrike">
              <a:solidFill>
                <a:srgbClr val="000000"/>
              </a:solidFill>
              <a:latin typeface="Arial"/>
            </a:endParaRPr>
          </a:p>
        </p:txBody>
      </p:sp>
      <p:pic>
        <p:nvPicPr>
          <p:cNvPr id="625" name="Picture 15" descr="A network has various connections to and from P C’s. A connection to a P C is d sub i, while a connection from a P C is u sub i. A connection to the network from a server is u sub s."/>
          <p:cNvPicPr/>
          <p:nvPr/>
        </p:nvPicPr>
        <p:blipFill>
          <a:blip r:embed="rId1"/>
          <a:stretch/>
        </p:blipFill>
        <p:spPr>
          <a:xfrm>
            <a:off x="4572000" y="1929600"/>
            <a:ext cx="4106520" cy="1839600"/>
          </a:xfrm>
          <a:prstGeom prst="rect">
            <a:avLst/>
          </a:prstGeom>
          <a:ln>
            <a:noFill/>
          </a:ln>
        </p:spPr>
      </p:pic>
      <p:pic>
        <p:nvPicPr>
          <p:cNvPr id="626" name="Picture 16" descr="An equation, time to distribute F to N clients using client server approach. D sub c dash s, is greater than or equal to max left brace N F over u sub s comma F over d sub minutes right brace. The F inside the braces increases linearly in N."/>
          <p:cNvPicPr/>
          <p:nvPr/>
        </p:nvPicPr>
        <p:blipFill>
          <a:blip r:embed="rId2"/>
          <a:stretch/>
        </p:blipFill>
        <p:spPr>
          <a:xfrm>
            <a:off x="2828520" y="5141160"/>
            <a:ext cx="4825800" cy="1298880"/>
          </a:xfrm>
          <a:prstGeom prst="rect">
            <a:avLst/>
          </a:prstGeom>
          <a:ln>
            <a:noFill/>
          </a:ln>
        </p:spPr>
      </p:pic>
      <p:pic>
        <p:nvPicPr>
          <p:cNvPr id="627" name="" descr=""/>
          <p:cNvPicPr/>
          <p:nvPr/>
        </p:nvPicPr>
        <p:blipFill>
          <a:blip r:embed="rId3"/>
          <a:stretch/>
        </p:blipFill>
        <p:spPr>
          <a:xfrm>
            <a:off x="3657600" y="2540160"/>
            <a:ext cx="254160" cy="520560"/>
          </a:xfrm>
          <a:prstGeom prst="rect">
            <a:avLst/>
          </a:prstGeom>
          <a:ln>
            <a:noFill/>
          </a:ln>
        </p:spPr>
      </p:pic>
      <p:pic>
        <p:nvPicPr>
          <p:cNvPr id="628" name="" descr=""/>
          <p:cNvPicPr/>
          <p:nvPr/>
        </p:nvPicPr>
        <p:blipFill>
          <a:blip r:embed="rId4"/>
          <a:stretch/>
        </p:blipFill>
        <p:spPr>
          <a:xfrm>
            <a:off x="3568680" y="3137040"/>
            <a:ext cx="330120" cy="520560"/>
          </a:xfrm>
          <a:prstGeom prst="rect">
            <a:avLst/>
          </a:prstGeom>
          <a:ln>
            <a:noFill/>
          </a:ln>
        </p:spPr>
      </p:pic>
      <p:pic>
        <p:nvPicPr>
          <p:cNvPr id="629" name="" descr=""/>
          <p:cNvPicPr/>
          <p:nvPr/>
        </p:nvPicPr>
        <p:blipFill>
          <a:blip r:embed="rId5"/>
          <a:stretch/>
        </p:blipFill>
        <p:spPr>
          <a:xfrm>
            <a:off x="3860640" y="4572000"/>
            <a:ext cx="380880" cy="520560"/>
          </a:xfrm>
          <a:prstGeom prst="rect">
            <a:avLst/>
          </a:prstGeom>
          <a:ln>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File Distribution Time: P2P</a:t>
            </a:r>
            <a:endParaRPr b="0" lang="en-US" sz="3400" spc="-1" strike="noStrike">
              <a:solidFill>
                <a:srgbClr val="000000"/>
              </a:solidFill>
              <a:latin typeface="Arial"/>
            </a:endParaRPr>
          </a:p>
        </p:txBody>
      </p:sp>
      <p:sp>
        <p:nvSpPr>
          <p:cNvPr id="631" name="TextShape 2"/>
          <p:cNvSpPr txBox="1"/>
          <p:nvPr/>
        </p:nvSpPr>
        <p:spPr>
          <a:xfrm>
            <a:off x="457200" y="1600200"/>
            <a:ext cx="8229240" cy="375120"/>
          </a:xfrm>
          <a:prstGeom prst="rect">
            <a:avLst/>
          </a:prstGeom>
          <a:noFill/>
          <a:ln>
            <a:noFill/>
          </a:ln>
        </p:spPr>
        <p:txBody>
          <a:bodyPr tIns="91440" bIns="91440" anchor="ctr">
            <a:noAutofit/>
          </a:bodyPr>
          <a:p>
            <a:pPr marL="255600" indent="-255240">
              <a:lnSpc>
                <a:spcPct val="100000"/>
              </a:lnSpc>
              <a:spcBef>
                <a:spcPts val="1500"/>
              </a:spcBef>
              <a:buClr>
                <a:srgbClr val="007fa3"/>
              </a:buClr>
              <a:buFont typeface="Arial"/>
              <a:buChar char="•"/>
            </a:pPr>
            <a:r>
              <a:rPr b="1" lang="en-US" sz="1800" spc="-1" strike="noStrike">
                <a:solidFill>
                  <a:srgbClr val="000000"/>
                </a:solidFill>
                <a:latin typeface="Arial"/>
                <a:ea typeface="ＭＳ Ｐゴシック"/>
              </a:rPr>
              <a:t>server transmission:</a:t>
            </a:r>
            <a:r>
              <a:rPr b="0" i="1" lang="en-US" sz="1800" spc="-1" strike="noStrike">
                <a:solidFill>
                  <a:srgbClr val="cc0000"/>
                </a:solidFill>
                <a:latin typeface="Arial"/>
                <a:ea typeface="ＭＳ Ｐゴシック"/>
              </a:rPr>
              <a:t> </a:t>
            </a:r>
            <a:r>
              <a:rPr b="0" lang="en-US" sz="1800" spc="-1" strike="noStrike">
                <a:solidFill>
                  <a:srgbClr val="000000"/>
                </a:solidFill>
                <a:latin typeface="Arial"/>
                <a:ea typeface="ＭＳ Ｐゴシック"/>
              </a:rPr>
              <a:t>must</a:t>
            </a:r>
            <a:r>
              <a:rPr b="0" i="1" lang="en-US" sz="1800" spc="-1" strike="noStrike">
                <a:solidFill>
                  <a:srgbClr val="cc0000"/>
                </a:solidFill>
                <a:latin typeface="Arial"/>
                <a:ea typeface="ＭＳ Ｐゴシック"/>
              </a:rPr>
              <a:t> </a:t>
            </a:r>
            <a:r>
              <a:rPr b="0" lang="en-US" sz="1800" spc="-1" strike="noStrike">
                <a:solidFill>
                  <a:srgbClr val="000000"/>
                </a:solidFill>
                <a:latin typeface="Arial"/>
                <a:ea typeface="ＭＳ Ｐゴシック"/>
              </a:rPr>
              <a:t>upload at least one</a:t>
            </a:r>
            <a:r>
              <a:rPr b="0" i="1" lang="en-US" sz="18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copy</a:t>
            </a:r>
            <a:endParaRPr b="0" lang="en-US" sz="1800" spc="-1" strike="noStrike">
              <a:solidFill>
                <a:srgbClr val="000000"/>
              </a:solidFill>
              <a:latin typeface="Arial"/>
            </a:endParaRPr>
          </a:p>
        </p:txBody>
      </p:sp>
      <p:sp>
        <p:nvSpPr>
          <p:cNvPr id="632" name="TextShape 3"/>
          <p:cNvSpPr txBox="1"/>
          <p:nvPr/>
        </p:nvSpPr>
        <p:spPr>
          <a:xfrm>
            <a:off x="457200" y="2000520"/>
            <a:ext cx="3232800" cy="383040"/>
          </a:xfrm>
          <a:prstGeom prst="rect">
            <a:avLst/>
          </a:prstGeom>
          <a:noFill/>
          <a:ln>
            <a:noFill/>
          </a:ln>
        </p:spPr>
        <p:txBody>
          <a:bodyPr tIns="91440" bIns="91440">
            <a:noAutofit/>
          </a:bodyPr>
          <a:p>
            <a:pPr marL="741600" indent="-285480">
              <a:lnSpc>
                <a:spcPct val="100000"/>
              </a:lnSpc>
              <a:spcBef>
                <a:spcPts val="601"/>
              </a:spcBef>
              <a:buClr>
                <a:srgbClr val="007fa3"/>
              </a:buClr>
              <a:buFont typeface="Arial"/>
              <a:buChar char="−"/>
            </a:pPr>
            <a:r>
              <a:rPr b="0" lang="en-US" sz="1800" spc="-1" strike="noStrike">
                <a:solidFill>
                  <a:srgbClr val="000000"/>
                </a:solidFill>
                <a:latin typeface="Arial"/>
                <a:ea typeface="ＭＳ Ｐゴシック"/>
              </a:rPr>
              <a:t>time to send one copy:</a:t>
            </a:r>
            <a:endParaRPr b="0" lang="en-US" sz="1800" spc="-1" strike="noStrike">
              <a:solidFill>
                <a:srgbClr val="000000"/>
              </a:solidFill>
              <a:latin typeface="Arial"/>
            </a:endParaRPr>
          </a:p>
        </p:txBody>
      </p:sp>
      <p:sp>
        <p:nvSpPr>
          <p:cNvPr id="633" name="TextShape 4"/>
          <p:cNvSpPr txBox="1"/>
          <p:nvPr/>
        </p:nvSpPr>
        <p:spPr>
          <a:xfrm>
            <a:off x="457200" y="2513520"/>
            <a:ext cx="4849200" cy="4579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1800" spc="-1" strike="noStrike">
                <a:solidFill>
                  <a:srgbClr val="000000"/>
                </a:solidFill>
                <a:latin typeface="Arial"/>
                <a:ea typeface="Arial"/>
              </a:rPr>
              <a:t>client: </a:t>
            </a:r>
            <a:r>
              <a:rPr b="0" lang="en-US" sz="1800" spc="-1" strike="noStrike">
                <a:solidFill>
                  <a:srgbClr val="000000"/>
                </a:solidFill>
                <a:latin typeface="Arial"/>
                <a:ea typeface="Arial"/>
              </a:rPr>
              <a:t>each client must download file copy</a:t>
            </a:r>
            <a:endParaRPr b="0" lang="en-US" sz="1800" spc="-1" strike="noStrike">
              <a:solidFill>
                <a:srgbClr val="000000"/>
              </a:solidFill>
              <a:latin typeface="Arial"/>
            </a:endParaRPr>
          </a:p>
        </p:txBody>
      </p:sp>
      <p:sp>
        <p:nvSpPr>
          <p:cNvPr id="634" name="TextShape 5"/>
          <p:cNvSpPr txBox="1"/>
          <p:nvPr/>
        </p:nvSpPr>
        <p:spPr>
          <a:xfrm>
            <a:off x="457200" y="3080520"/>
            <a:ext cx="3493800" cy="413280"/>
          </a:xfrm>
          <a:prstGeom prst="rect">
            <a:avLst/>
          </a:prstGeom>
          <a:noFill/>
          <a:ln>
            <a:noFill/>
          </a:ln>
        </p:spPr>
        <p:txBody>
          <a:bodyPr tIns="91440" bIns="91440">
            <a:noAutofit/>
          </a:bodyPr>
          <a:p>
            <a:pPr marL="741600" indent="-285480">
              <a:lnSpc>
                <a:spcPct val="100000"/>
              </a:lnSpc>
              <a:spcBef>
                <a:spcPts val="601"/>
              </a:spcBef>
              <a:buClr>
                <a:srgbClr val="007fa3"/>
              </a:buClr>
              <a:buFont typeface="Arial"/>
              <a:buChar char="−"/>
            </a:pPr>
            <a:r>
              <a:rPr b="0" lang="en-US" sz="1800" spc="-1" strike="noStrike">
                <a:solidFill>
                  <a:srgbClr val="000000"/>
                </a:solidFill>
                <a:latin typeface="Arial"/>
                <a:ea typeface="Arial"/>
              </a:rPr>
              <a:t>min client download time:</a:t>
            </a:r>
            <a:endParaRPr b="0" lang="en-US" sz="1800" spc="-1" strike="noStrike">
              <a:solidFill>
                <a:srgbClr val="000000"/>
              </a:solidFill>
              <a:latin typeface="Arial"/>
            </a:endParaRPr>
          </a:p>
        </p:txBody>
      </p:sp>
      <p:sp>
        <p:nvSpPr>
          <p:cNvPr id="635" name="TextShape 6"/>
          <p:cNvSpPr txBox="1"/>
          <p:nvPr/>
        </p:nvSpPr>
        <p:spPr>
          <a:xfrm>
            <a:off x="457200" y="3643920"/>
            <a:ext cx="4636800" cy="6519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1800" spc="-1" strike="noStrike">
                <a:solidFill>
                  <a:srgbClr val="000000"/>
                </a:solidFill>
                <a:latin typeface="Arial"/>
                <a:ea typeface="Arial"/>
              </a:rPr>
              <a:t>clients: </a:t>
            </a:r>
            <a:r>
              <a:rPr b="0" lang="en-US" sz="1800" spc="-1" strike="noStrike">
                <a:solidFill>
                  <a:srgbClr val="000000"/>
                </a:solidFill>
                <a:latin typeface="Arial"/>
                <a:ea typeface="Arial"/>
              </a:rPr>
              <a:t>as aggregate must download </a:t>
            </a:r>
            <a:r>
              <a:rPr b="0" i="1" lang="en-US" sz="1800" spc="-1" strike="noStrike">
                <a:solidFill>
                  <a:srgbClr val="000000"/>
                </a:solidFill>
                <a:latin typeface="Arial"/>
                <a:ea typeface="Arial"/>
              </a:rPr>
              <a:t>N</a:t>
            </a:r>
            <a:r>
              <a:rPr b="0" i="1" lang="en-US" sz="100" spc="-1" strike="noStrike">
                <a:solidFill>
                  <a:srgbClr val="000000"/>
                </a:solidFill>
                <a:latin typeface="Arial"/>
                <a:ea typeface="Arial"/>
              </a:rPr>
              <a:t> </a:t>
            </a:r>
            <a:r>
              <a:rPr b="0" i="1" lang="en-US" sz="1800" spc="-1" strike="noStrike">
                <a:solidFill>
                  <a:srgbClr val="000000"/>
                </a:solidFill>
                <a:latin typeface="Arial"/>
                <a:ea typeface="Arial"/>
              </a:rPr>
              <a:t>F</a:t>
            </a:r>
            <a:r>
              <a:rPr b="0" lang="en-US" sz="1800" spc="-1" strike="noStrike">
                <a:solidFill>
                  <a:srgbClr val="000000"/>
                </a:solidFill>
                <a:latin typeface="Arial"/>
                <a:ea typeface="Arial"/>
              </a:rPr>
              <a:t> bits</a:t>
            </a:r>
            <a:endParaRPr b="0" lang="en-US" sz="1800" spc="-1" strike="noStrike">
              <a:solidFill>
                <a:srgbClr val="000000"/>
              </a:solidFill>
              <a:latin typeface="Arial"/>
            </a:endParaRPr>
          </a:p>
        </p:txBody>
      </p:sp>
      <p:sp>
        <p:nvSpPr>
          <p:cNvPr id="636" name="TextShape 7"/>
          <p:cNvSpPr txBox="1"/>
          <p:nvPr/>
        </p:nvSpPr>
        <p:spPr>
          <a:xfrm>
            <a:off x="457200" y="4365000"/>
            <a:ext cx="5739480" cy="499680"/>
          </a:xfrm>
          <a:prstGeom prst="rect">
            <a:avLst/>
          </a:prstGeom>
          <a:noFill/>
          <a:ln>
            <a:noFill/>
          </a:ln>
        </p:spPr>
        <p:txBody>
          <a:bodyPr tIns="91440" bIns="91440" anchor="ctr">
            <a:noAutofit/>
          </a:bodyPr>
          <a:p>
            <a:pPr marL="741600" indent="-285480">
              <a:lnSpc>
                <a:spcPct val="100000"/>
              </a:lnSpc>
              <a:spcBef>
                <a:spcPts val="601"/>
              </a:spcBef>
              <a:buClr>
                <a:srgbClr val="007fa3"/>
              </a:buClr>
              <a:buFont typeface="Arial"/>
              <a:buChar char="−"/>
            </a:pPr>
            <a:r>
              <a:rPr b="0" lang="en-US" sz="1800" spc="-1" strike="noStrike">
                <a:solidFill>
                  <a:srgbClr val="000000"/>
                </a:solidFill>
                <a:latin typeface="Arial"/>
                <a:ea typeface="Arial"/>
              </a:rPr>
              <a:t>max upload rate (limiting max download rate) is</a:t>
            </a:r>
            <a:endParaRPr b="0" lang="en-US" sz="1800" spc="-1" strike="noStrike">
              <a:solidFill>
                <a:srgbClr val="000000"/>
              </a:solidFill>
              <a:latin typeface="Arial"/>
            </a:endParaRPr>
          </a:p>
        </p:txBody>
      </p:sp>
      <p:pic>
        <p:nvPicPr>
          <p:cNvPr id="637" name="Picture 13" descr="A network has various connections to and from P C’s. A connection to a P C is d sub i, while a connection from a P C is u sub i. A connection to the network from a server is u sub s."/>
          <p:cNvPicPr/>
          <p:nvPr/>
        </p:nvPicPr>
        <p:blipFill>
          <a:blip r:embed="rId1"/>
          <a:stretch/>
        </p:blipFill>
        <p:spPr>
          <a:xfrm>
            <a:off x="5476320" y="2466000"/>
            <a:ext cx="3393720" cy="1520280"/>
          </a:xfrm>
          <a:prstGeom prst="rect">
            <a:avLst/>
          </a:prstGeom>
          <a:ln>
            <a:noFill/>
          </a:ln>
        </p:spPr>
      </p:pic>
      <p:pic>
        <p:nvPicPr>
          <p:cNvPr id="638" name="Picture 17" descr="An equation, time to distribute F to N clients using P 2 P approach. D sub P 2 P, is greater than or equal to max left brace F over u sub s comma F over d sub minutes comma N F over left parenthesis u sub x + sigma u sub i right parenthesis right brace. Notes. The N F part of the equation increases linearly in N, but so does the u i part, as each peer brings service capacity."/>
          <p:cNvPicPr/>
          <p:nvPr/>
        </p:nvPicPr>
        <p:blipFill>
          <a:blip r:embed="rId2"/>
          <a:stretch/>
        </p:blipFill>
        <p:spPr>
          <a:xfrm>
            <a:off x="2104560" y="4991760"/>
            <a:ext cx="4934520" cy="1217880"/>
          </a:xfrm>
          <a:prstGeom prst="rect">
            <a:avLst/>
          </a:prstGeom>
          <a:ln>
            <a:noFill/>
          </a:ln>
        </p:spPr>
      </p:pic>
      <p:pic>
        <p:nvPicPr>
          <p:cNvPr id="639" name="" descr=""/>
          <p:cNvPicPr/>
          <p:nvPr/>
        </p:nvPicPr>
        <p:blipFill>
          <a:blip r:embed="rId3"/>
          <a:stretch/>
        </p:blipFill>
        <p:spPr>
          <a:xfrm>
            <a:off x="3683160" y="2006640"/>
            <a:ext cx="254160" cy="520560"/>
          </a:xfrm>
          <a:prstGeom prst="rect">
            <a:avLst/>
          </a:prstGeom>
          <a:ln>
            <a:noFill/>
          </a:ln>
        </p:spPr>
      </p:pic>
      <p:pic>
        <p:nvPicPr>
          <p:cNvPr id="640" name="" descr=""/>
          <p:cNvPicPr/>
          <p:nvPr/>
        </p:nvPicPr>
        <p:blipFill>
          <a:blip r:embed="rId4"/>
          <a:stretch/>
        </p:blipFill>
        <p:spPr>
          <a:xfrm>
            <a:off x="3924360" y="3098880"/>
            <a:ext cx="380880" cy="520560"/>
          </a:xfrm>
          <a:prstGeom prst="rect">
            <a:avLst/>
          </a:prstGeom>
          <a:ln>
            <a:noFill/>
          </a:ln>
        </p:spPr>
      </p:pic>
      <p:pic>
        <p:nvPicPr>
          <p:cNvPr id="641" name="" descr=""/>
          <p:cNvPicPr/>
          <p:nvPr/>
        </p:nvPicPr>
        <p:blipFill>
          <a:blip r:embed="rId5"/>
          <a:stretch/>
        </p:blipFill>
        <p:spPr>
          <a:xfrm>
            <a:off x="6184800" y="4444920"/>
            <a:ext cx="927000" cy="368280"/>
          </a:xfrm>
          <a:prstGeom prst="rect">
            <a:avLst/>
          </a:prstGeom>
          <a:ln>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Client-Server v</a:t>
            </a:r>
            <a:r>
              <a:rPr b="1" lang="en-US" sz="100" spc="-1" strike="noStrike">
                <a:solidFill>
                  <a:srgbClr val="ffffff"/>
                </a:solidFill>
                <a:latin typeface="Times New Roman"/>
                <a:ea typeface="Times New Roman"/>
              </a:rPr>
              <a:t>ersu</a:t>
            </a:r>
            <a:r>
              <a:rPr b="1" lang="en-US" sz="3400" spc="-1" strike="noStrike">
                <a:solidFill>
                  <a:srgbClr val="007fa3"/>
                </a:solidFill>
                <a:latin typeface="Times New Roman"/>
                <a:ea typeface="Times New Roman"/>
              </a:rPr>
              <a:t>s P2P: Example</a:t>
            </a:r>
            <a:endParaRPr b="0" lang="en-US" sz="3400" spc="-1" strike="noStrike">
              <a:solidFill>
                <a:srgbClr val="000000"/>
              </a:solidFill>
              <a:latin typeface="Arial"/>
            </a:endParaRPr>
          </a:p>
        </p:txBody>
      </p:sp>
      <p:sp>
        <p:nvSpPr>
          <p:cNvPr id="643" name="TextShape 2"/>
          <p:cNvSpPr txBox="1"/>
          <p:nvPr/>
        </p:nvSpPr>
        <p:spPr>
          <a:xfrm>
            <a:off x="457200" y="1600200"/>
            <a:ext cx="8229240" cy="554760"/>
          </a:xfrm>
          <a:prstGeom prst="rect">
            <a:avLst/>
          </a:prstGeom>
          <a:noFill/>
          <a:ln>
            <a:noFill/>
          </a:ln>
        </p:spPr>
        <p:txBody>
          <a:bodyPr tIns="91440" bIns="91440">
            <a:noAutofit/>
          </a:bodyPr>
          <a:p>
            <a:pPr>
              <a:lnSpc>
                <a:spcPct val="100000"/>
              </a:lnSpc>
              <a:spcBef>
                <a:spcPts val="1500"/>
              </a:spcBef>
            </a:pPr>
            <a:r>
              <a:rPr b="0" lang="en-US" sz="2400" spc="-1" strike="noStrike">
                <a:solidFill>
                  <a:srgbClr val="000000"/>
                </a:solidFill>
                <a:latin typeface="Arial"/>
                <a:ea typeface="Arial"/>
              </a:rPr>
              <a:t>client upload rate =</a:t>
            </a:r>
            <a:r>
              <a:rPr b="0" i="1" lang="en-US" sz="2400" spc="-1" strike="noStrike">
                <a:solidFill>
                  <a:srgbClr val="000000"/>
                </a:solidFill>
                <a:latin typeface="Arial"/>
                <a:ea typeface="Arial"/>
              </a:rPr>
              <a:t> u</a:t>
            </a:r>
            <a:r>
              <a:rPr b="0" lang="en-US" sz="2400" spc="-1" strike="noStrike">
                <a:solidFill>
                  <a:srgbClr val="000000"/>
                </a:solidFill>
                <a:latin typeface="Arial"/>
                <a:ea typeface="Arial"/>
              </a:rPr>
              <a:t>, </a:t>
            </a:r>
            <a:r>
              <a:rPr b="0" i="1" lang="en-US" sz="2400" spc="-1" strike="noStrike">
                <a:solidFill>
                  <a:srgbClr val="000000"/>
                </a:solidFill>
                <a:latin typeface="Arial"/>
                <a:ea typeface="Arial"/>
              </a:rPr>
              <a:t>F/u </a:t>
            </a:r>
            <a:r>
              <a:rPr b="0" lang="en-US" sz="2400" spc="-1" strike="noStrike">
                <a:solidFill>
                  <a:srgbClr val="000000"/>
                </a:solidFill>
                <a:latin typeface="Arial"/>
                <a:ea typeface="Arial"/>
              </a:rPr>
              <a:t>= 1 hour, </a:t>
            </a:r>
            <a:r>
              <a:rPr b="0" i="1" lang="en-US" sz="2400" spc="-1" strike="noStrike">
                <a:solidFill>
                  <a:srgbClr val="000000"/>
                </a:solidFill>
                <a:latin typeface="Arial"/>
                <a:ea typeface="Arial"/>
              </a:rPr>
              <a:t>u</a:t>
            </a:r>
            <a:r>
              <a:rPr b="0" i="1" lang="en-US" sz="2400" spc="-1" strike="noStrike" baseline="-25000">
                <a:solidFill>
                  <a:srgbClr val="000000"/>
                </a:solidFill>
                <a:latin typeface="Arial"/>
                <a:ea typeface="Arial"/>
              </a:rPr>
              <a:t>s</a:t>
            </a:r>
            <a:r>
              <a:rPr b="0" i="1" lang="en-US" sz="2400" spc="-1" strike="noStrike">
                <a:solidFill>
                  <a:srgbClr val="000000"/>
                </a:solidFill>
                <a:latin typeface="Arial"/>
                <a:ea typeface="Arial"/>
              </a:rPr>
              <a:t> = 10u, d</a:t>
            </a:r>
            <a:r>
              <a:rPr b="0" i="1" lang="en-US" sz="2400" spc="-1" strike="noStrike" baseline="-25000">
                <a:solidFill>
                  <a:srgbClr val="000000"/>
                </a:solidFill>
                <a:latin typeface="Arial"/>
                <a:ea typeface="Arial"/>
              </a:rPr>
              <a:t>min</a:t>
            </a:r>
            <a:r>
              <a:rPr b="0" i="1" lang="en-US" sz="2400" spc="-1" strike="noStrike">
                <a:solidFill>
                  <a:srgbClr val="000000"/>
                </a:solidFill>
                <a:latin typeface="Arial"/>
                <a:ea typeface="Arial"/>
              </a:rPr>
              <a:t> ≥ u</a:t>
            </a:r>
            <a:r>
              <a:rPr b="0" i="1" lang="en-US" sz="2400" spc="-1" strike="noStrike" baseline="-25000">
                <a:solidFill>
                  <a:srgbClr val="000000"/>
                </a:solidFill>
                <a:latin typeface="Arial"/>
                <a:ea typeface="Arial"/>
              </a:rPr>
              <a:t>s</a:t>
            </a:r>
            <a:endParaRPr b="0" lang="en-US" sz="2400" spc="-1" strike="noStrike">
              <a:solidFill>
                <a:srgbClr val="000000"/>
              </a:solidFill>
              <a:latin typeface="Arial"/>
            </a:endParaRPr>
          </a:p>
        </p:txBody>
      </p:sp>
      <p:pic>
        <p:nvPicPr>
          <p:cNvPr id="644" name="Picture 3" descr="A graph plots minimum distribution time over N for P 2 P and a client server. The P 2 P graph rises from the origin with a decreasing slope to the point (32, 0.5). The client server graph rises linearly from the origin to the point (32, 3.25). All values estimated."/>
          <p:cNvPicPr/>
          <p:nvPr/>
        </p:nvPicPr>
        <p:blipFill>
          <a:blip r:embed="rId1"/>
          <a:stretch/>
        </p:blipFill>
        <p:spPr>
          <a:xfrm>
            <a:off x="2036880" y="2625120"/>
            <a:ext cx="5069880" cy="34459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457200" y="-1548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P2P</a:t>
            </a:r>
            <a:r>
              <a:rPr b="1" lang="en-US" sz="3400" spc="-1" strike="noStrike">
                <a:solidFill>
                  <a:srgbClr val="007fa3"/>
                </a:solidFill>
                <a:latin typeface="Times New Roman"/>
                <a:ea typeface="MS PGothic"/>
              </a:rPr>
              <a:t> Architecture</a:t>
            </a:r>
            <a:endParaRPr b="0" lang="en-US" sz="3400" spc="-1" strike="noStrike">
              <a:solidFill>
                <a:srgbClr val="000000"/>
              </a:solidFill>
              <a:latin typeface="Arial"/>
            </a:endParaRPr>
          </a:p>
        </p:txBody>
      </p:sp>
      <p:sp>
        <p:nvSpPr>
          <p:cNvPr id="382" name="TextShape 2"/>
          <p:cNvSpPr txBox="1"/>
          <p:nvPr/>
        </p:nvSpPr>
        <p:spPr>
          <a:xfrm>
            <a:off x="457200" y="1600200"/>
            <a:ext cx="4804920" cy="48711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Body)"/>
                <a:ea typeface="MS PGothic"/>
              </a:rPr>
              <a:t>no</a:t>
            </a:r>
            <a:r>
              <a:rPr b="0" lang="en-US" sz="2000" spc="-1" strike="noStrike">
                <a:solidFill>
                  <a:srgbClr val="000000"/>
                </a:solidFill>
                <a:latin typeface="Arial (Body)"/>
                <a:ea typeface="MS PGothic"/>
              </a:rPr>
              <a:t> always-on server</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Body)"/>
                <a:ea typeface="MS PGothic"/>
              </a:rPr>
              <a:t>arbitrary end systems directly communicate</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Body)"/>
                <a:ea typeface="MS PGothic"/>
              </a:rPr>
              <a:t>peers request service from other peers, provide service in return to other peers</a:t>
            </a:r>
            <a:endParaRPr b="0" lang="en-US" sz="2000" spc="-1" strike="noStrike">
              <a:solidFill>
                <a:srgbClr val="000000"/>
              </a:solidFill>
              <a:latin typeface="Arial"/>
            </a:endParaRPr>
          </a:p>
          <a:p>
            <a:pPr lvl="1" marL="741240" indent="-283680">
              <a:lnSpc>
                <a:spcPct val="100000"/>
              </a:lnSpc>
              <a:spcBef>
                <a:spcPts val="601"/>
              </a:spcBef>
              <a:buClr>
                <a:srgbClr val="007fa3"/>
              </a:buClr>
              <a:buFont typeface="Arial"/>
              <a:buChar char="–"/>
            </a:pPr>
            <a:r>
              <a:rPr b="1" lang="en-US" sz="2000" spc="-1" strike="noStrike">
                <a:solidFill>
                  <a:srgbClr val="000000"/>
                </a:solidFill>
                <a:latin typeface="Arial (Body)"/>
                <a:ea typeface="MS PGothic"/>
              </a:rPr>
              <a:t>self scalability</a:t>
            </a:r>
            <a:r>
              <a:rPr b="0" lang="en-US" sz="2000" spc="-1" strike="noStrike">
                <a:solidFill>
                  <a:srgbClr val="000000"/>
                </a:solidFill>
                <a:latin typeface="Arial (Body)"/>
                <a:ea typeface="MS PGothic"/>
              </a:rPr>
              <a:t> – new peers bring new service capacity, as well as new service demands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000" spc="-1" strike="noStrike">
                <a:solidFill>
                  <a:srgbClr val="000000"/>
                </a:solidFill>
                <a:latin typeface="Arial (Body)"/>
                <a:ea typeface="MS PGothic"/>
              </a:rPr>
              <a:t>peers are intermittently connected and change I</a:t>
            </a:r>
            <a:r>
              <a:rPr b="0" lang="en-US" sz="100" spc="-1" strike="noStrike">
                <a:solidFill>
                  <a:srgbClr val="000000"/>
                </a:solidFill>
                <a:latin typeface="Arial (Body)"/>
                <a:ea typeface="MS PGothic"/>
              </a:rPr>
              <a:t> </a:t>
            </a:r>
            <a:r>
              <a:rPr b="0" lang="en-US" sz="2000" spc="-1" strike="noStrike">
                <a:solidFill>
                  <a:srgbClr val="000000"/>
                </a:solidFill>
                <a:latin typeface="Arial (Body)"/>
                <a:ea typeface="MS PGothic"/>
              </a:rPr>
              <a:t>P addresses</a:t>
            </a:r>
            <a:endParaRPr b="0" lang="en-US" sz="2000" spc="-1" strike="noStrike">
              <a:solidFill>
                <a:srgbClr val="000000"/>
              </a:solidFill>
              <a:latin typeface="Arial"/>
            </a:endParaRPr>
          </a:p>
          <a:p>
            <a:pPr lvl="1" marL="741240" indent="-283680">
              <a:lnSpc>
                <a:spcPct val="100000"/>
              </a:lnSpc>
              <a:spcBef>
                <a:spcPts val="601"/>
              </a:spcBef>
              <a:buClr>
                <a:srgbClr val="007fa3"/>
              </a:buClr>
              <a:buFont typeface="Arial"/>
              <a:buChar char="–"/>
            </a:pPr>
            <a:r>
              <a:rPr b="0" lang="en-US" sz="2000" spc="-1" strike="noStrike">
                <a:solidFill>
                  <a:srgbClr val="000000"/>
                </a:solidFill>
                <a:latin typeface="Arial (Body)"/>
                <a:ea typeface="MS PGothic"/>
              </a:rPr>
              <a:t>complex management</a:t>
            </a:r>
            <a:endParaRPr b="0" lang="en-US" sz="2000" spc="-1" strike="noStrike">
              <a:solidFill>
                <a:srgbClr val="000000"/>
              </a:solidFill>
              <a:latin typeface="Arial"/>
            </a:endParaRPr>
          </a:p>
        </p:txBody>
      </p:sp>
      <p:pic>
        <p:nvPicPr>
          <p:cNvPr id="383" name="Picture 2" descr="A network consists of five linked groups, as follows. Mobile network, national or global I S P, local or regional I S P, home network, enterprise network. A laptop in the mobile network connects with a wireless computer in the home network. A laptop in the home network connects with a P C in the enterprise network. A P C in the enterprise network connects with a laptop in the enterprise network."/>
          <p:cNvPicPr/>
          <p:nvPr/>
        </p:nvPicPr>
        <p:blipFill>
          <a:blip r:embed="rId1"/>
          <a:stretch/>
        </p:blipFill>
        <p:spPr>
          <a:xfrm>
            <a:off x="5452560" y="1600200"/>
            <a:ext cx="3337200" cy="413460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P2P File Distribution: BitTorrent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646" name="TextShape 2"/>
          <p:cNvSpPr txBox="1"/>
          <p:nvPr/>
        </p:nvSpPr>
        <p:spPr>
          <a:xfrm>
            <a:off x="457200" y="1600200"/>
            <a:ext cx="8229240" cy="10119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file divided into 256K</a:t>
            </a:r>
            <a:r>
              <a:rPr b="0" lang="en-US" sz="100" spc="-1" strike="noStrike">
                <a:solidFill>
                  <a:srgbClr val="ffffff"/>
                </a:solidFill>
                <a:latin typeface="Arial"/>
                <a:ea typeface="Arial"/>
              </a:rPr>
              <a:t>ilo</a:t>
            </a:r>
            <a:r>
              <a:rPr b="0" lang="en-US" sz="2400" spc="-1" strike="noStrike">
                <a:solidFill>
                  <a:srgbClr val="000000"/>
                </a:solidFill>
                <a:latin typeface="Arial"/>
                <a:ea typeface="Arial"/>
              </a:rPr>
              <a:t>b</a:t>
            </a:r>
            <a:r>
              <a:rPr b="0" lang="en-US" sz="100" spc="-1" strike="noStrike">
                <a:solidFill>
                  <a:srgbClr val="ffffff"/>
                </a:solidFill>
                <a:latin typeface="Arial"/>
                <a:ea typeface="Arial"/>
              </a:rPr>
              <a:t>ytes</a:t>
            </a:r>
            <a:r>
              <a:rPr b="0" lang="en-US" sz="2400" spc="-1" strike="noStrike">
                <a:solidFill>
                  <a:srgbClr val="000000"/>
                </a:solidFill>
                <a:latin typeface="Arial"/>
                <a:ea typeface="Arial"/>
              </a:rPr>
              <a:t> chunks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peers in torrent send/receive file chunks</a:t>
            </a:r>
            <a:endParaRPr b="0" lang="en-US" sz="2400" spc="-1" strike="noStrike">
              <a:solidFill>
                <a:srgbClr val="000000"/>
              </a:solidFill>
              <a:latin typeface="Arial"/>
            </a:endParaRPr>
          </a:p>
        </p:txBody>
      </p:sp>
      <p:pic>
        <p:nvPicPr>
          <p:cNvPr id="647" name="Picture 3" descr="A web diagram has 9 P C’s. Each P C has 3 double ended arrows connecting it to 3 other P C’s. Torrent, group of peers exchanging chunks of a file. A server is a tracker, which tracks peers participating in torrent. Alice is using a P C. She arrives, obtains list of peers from tracker, and begins exchanging file chunks with peers in torrent."/>
          <p:cNvPicPr/>
          <p:nvPr/>
        </p:nvPicPr>
        <p:blipFill>
          <a:blip r:embed="rId1"/>
          <a:stretch/>
        </p:blipFill>
        <p:spPr>
          <a:xfrm>
            <a:off x="1328760" y="2857320"/>
            <a:ext cx="6486120" cy="335844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P2P File Distribution: BitTorrent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sp>
        <p:nvSpPr>
          <p:cNvPr id="649" name="TextShape 2"/>
          <p:cNvSpPr txBox="1"/>
          <p:nvPr/>
        </p:nvSpPr>
        <p:spPr>
          <a:xfrm>
            <a:off x="457200" y="1600200"/>
            <a:ext cx="4489920" cy="240012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ＭＳ Ｐゴシック"/>
              </a:rPr>
              <a:t>peer joining torrent:</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has no chunks, but will accumulate them over time from other peers</a:t>
            </a:r>
            <a:endParaRPr b="0" lang="en-US" sz="20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registers with tracker to get list of peers, connects to subset of peers (“neighbors”)</a:t>
            </a:r>
            <a:endParaRPr b="0" lang="en-US" sz="2000" spc="-1" strike="noStrike">
              <a:solidFill>
                <a:srgbClr val="000000"/>
              </a:solidFill>
              <a:latin typeface="Arial"/>
            </a:endParaRPr>
          </a:p>
        </p:txBody>
      </p:sp>
      <p:sp>
        <p:nvSpPr>
          <p:cNvPr id="650" name="TextShape 3"/>
          <p:cNvSpPr txBox="1"/>
          <p:nvPr/>
        </p:nvSpPr>
        <p:spPr>
          <a:xfrm>
            <a:off x="457200" y="4212720"/>
            <a:ext cx="8229240" cy="2073240"/>
          </a:xfrm>
          <a:prstGeom prst="rect">
            <a:avLst/>
          </a:prstGeom>
          <a:noFill/>
          <a:ln>
            <a:noFill/>
          </a:ln>
        </p:spPr>
        <p:txBody>
          <a:bodyPr tIns="91440" bIns="91440" anchor="ctr">
            <a:noAutofit/>
          </a:bodyPr>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while downloading, peer uploads chunks to other peers</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peer may change peers with whom it exchanges chunks</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1" lang="en-US" sz="2000" spc="-1" strike="noStrike">
                <a:solidFill>
                  <a:srgbClr val="000000"/>
                </a:solidFill>
                <a:latin typeface="Arial"/>
                <a:ea typeface="Arial"/>
              </a:rPr>
              <a:t>churn:</a:t>
            </a:r>
            <a:r>
              <a:rPr b="0" lang="en-US" sz="2000" spc="-1" strike="noStrike">
                <a:solidFill>
                  <a:srgbClr val="000000"/>
                </a:solidFill>
                <a:latin typeface="Arial"/>
                <a:ea typeface="Arial"/>
              </a:rPr>
              <a:t> peers may come and go</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once peer has entire file, it may (selfishly) leave or (altruistically) remain in torrent</a:t>
            </a:r>
            <a:endParaRPr b="0" lang="en-US" sz="2000" spc="-1" strike="noStrike">
              <a:solidFill>
                <a:srgbClr val="000000"/>
              </a:solidFill>
              <a:latin typeface="Arial"/>
            </a:endParaRPr>
          </a:p>
        </p:txBody>
      </p:sp>
      <p:pic>
        <p:nvPicPr>
          <p:cNvPr id="651" name="Picture 4" descr="Alice uses a P C that is connected to peer P C’s."/>
          <p:cNvPicPr/>
          <p:nvPr/>
        </p:nvPicPr>
        <p:blipFill>
          <a:blip r:embed="rId1"/>
          <a:stretch/>
        </p:blipFill>
        <p:spPr>
          <a:xfrm>
            <a:off x="5071320" y="1803960"/>
            <a:ext cx="3566160" cy="2237040"/>
          </a:xfrm>
          <a:prstGeom prst="rect">
            <a:avLst/>
          </a:prstGeom>
          <a:ln>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2"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BitTorrent: Requesting, Sending File Chunks</a:t>
            </a:r>
            <a:endParaRPr b="0" lang="en-US" sz="3400" spc="-1" strike="noStrike">
              <a:solidFill>
                <a:srgbClr val="000000"/>
              </a:solidFill>
              <a:latin typeface="Arial"/>
            </a:endParaRPr>
          </a:p>
        </p:txBody>
      </p:sp>
      <p:sp>
        <p:nvSpPr>
          <p:cNvPr id="653" name="TextShape 2"/>
          <p:cNvSpPr txBox="1"/>
          <p:nvPr/>
        </p:nvSpPr>
        <p:spPr>
          <a:xfrm>
            <a:off x="457200" y="1600200"/>
            <a:ext cx="3428640" cy="4343040"/>
          </a:xfrm>
          <a:prstGeom prst="rect">
            <a:avLst/>
          </a:prstGeom>
          <a:noFill/>
          <a:ln>
            <a:noFill/>
          </a:ln>
        </p:spPr>
        <p:txBody>
          <a:bodyPr tIns="91440" bIns="91440">
            <a:noAutofit/>
          </a:bodyPr>
          <a:p>
            <a:pPr marL="255960" indent="-255600">
              <a:lnSpc>
                <a:spcPct val="100000"/>
              </a:lnSpc>
              <a:spcBef>
                <a:spcPts val="1500"/>
              </a:spcBef>
            </a:pPr>
            <a:r>
              <a:rPr b="1" lang="en-US" sz="2200" spc="-1" strike="noStrike">
                <a:solidFill>
                  <a:srgbClr val="000000"/>
                </a:solidFill>
                <a:latin typeface="Arial"/>
                <a:ea typeface="Arial"/>
              </a:rPr>
              <a:t>requesting chunks:</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at any given time, different peers have different subsets of file chunks</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periodically, Alice asks each peer for list of chunks that they have</a:t>
            </a:r>
            <a:endParaRPr b="0" lang="en-US" sz="22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200" spc="-1" strike="noStrike">
                <a:solidFill>
                  <a:srgbClr val="000000"/>
                </a:solidFill>
                <a:latin typeface="Arial"/>
                <a:ea typeface="Arial"/>
              </a:rPr>
              <a:t>Alice requests missing chunks from peers, rarest first</a:t>
            </a:r>
            <a:endParaRPr b="0" lang="en-US" sz="2200" spc="-1" strike="noStrike">
              <a:solidFill>
                <a:srgbClr val="000000"/>
              </a:solidFill>
              <a:latin typeface="Arial"/>
            </a:endParaRPr>
          </a:p>
        </p:txBody>
      </p:sp>
      <p:sp>
        <p:nvSpPr>
          <p:cNvPr id="654" name="TextShape 3"/>
          <p:cNvSpPr txBox="1"/>
          <p:nvPr/>
        </p:nvSpPr>
        <p:spPr>
          <a:xfrm>
            <a:off x="4016880" y="1618920"/>
            <a:ext cx="4669560" cy="4523040"/>
          </a:xfrm>
          <a:prstGeom prst="rect">
            <a:avLst/>
          </a:prstGeom>
          <a:noFill/>
          <a:ln>
            <a:noFill/>
          </a:ln>
        </p:spPr>
        <p:txBody>
          <a:bodyPr tIns="91440" bIns="91440">
            <a:noAutofit/>
          </a:bodyPr>
          <a:p>
            <a:pPr>
              <a:lnSpc>
                <a:spcPct val="100000"/>
              </a:lnSpc>
              <a:spcBef>
                <a:spcPts val="1500"/>
              </a:spcBef>
            </a:pPr>
            <a:r>
              <a:rPr b="1" lang="en-US" sz="2000" spc="-1" strike="noStrike">
                <a:solidFill>
                  <a:srgbClr val="000000"/>
                </a:solidFill>
                <a:latin typeface="Arial"/>
                <a:ea typeface="Arial"/>
              </a:rPr>
              <a:t>sending chunks: tit-for-tat</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Alice sends chunks to those four peers currently sending her chunks </a:t>
            </a:r>
            <a:r>
              <a:rPr b="1" lang="en-US" sz="2000" spc="-1" strike="noStrike">
                <a:solidFill>
                  <a:srgbClr val="000000"/>
                </a:solidFill>
                <a:latin typeface="Arial"/>
                <a:ea typeface="Arial"/>
              </a:rPr>
              <a:t>at highest rate</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other peers are choked by Alice (do not receive chunks from her)</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re-evaluate top 4 every10 secs</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every 30 secs: randomly select another peer, starts sending chunks</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a:t>
            </a:r>
            <a:r>
              <a:rPr b="0" lang="en-US" sz="2000" spc="-1" strike="noStrike">
                <a:solidFill>
                  <a:srgbClr val="000000"/>
                </a:solidFill>
                <a:latin typeface="Arial"/>
                <a:ea typeface="Arial"/>
              </a:rPr>
              <a:t>optimistically unchoke” this peer</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newly chosen peer may join top 4</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BitTorrent: Tit-For-Tat</a:t>
            </a:r>
            <a:endParaRPr b="0" lang="en-US" sz="3400" spc="-1" strike="noStrike">
              <a:solidFill>
                <a:srgbClr val="000000"/>
              </a:solidFill>
              <a:latin typeface="Arial"/>
            </a:endParaRPr>
          </a:p>
        </p:txBody>
      </p:sp>
      <p:sp>
        <p:nvSpPr>
          <p:cNvPr id="656" name="TextShape 2"/>
          <p:cNvSpPr txBox="1"/>
          <p:nvPr/>
        </p:nvSpPr>
        <p:spPr>
          <a:xfrm>
            <a:off x="457200" y="1600200"/>
            <a:ext cx="8229240" cy="1844640"/>
          </a:xfrm>
          <a:prstGeom prst="rect">
            <a:avLst/>
          </a:prstGeom>
          <a:noFill/>
          <a:ln>
            <a:noFill/>
          </a:ln>
        </p:spPr>
        <p:txBody>
          <a:bodyPr tIns="91440" bIns="91440">
            <a:noAutofit/>
          </a:bodyPr>
          <a:p>
            <a:pPr>
              <a:lnSpc>
                <a:spcPct val="100000"/>
              </a:lnSpc>
              <a:spcBef>
                <a:spcPts val="1500"/>
              </a:spcBef>
            </a:pPr>
            <a:r>
              <a:rPr b="0" lang="en-US" sz="2200" spc="-1" strike="noStrike">
                <a:solidFill>
                  <a:srgbClr val="000000"/>
                </a:solidFill>
                <a:latin typeface="Arial"/>
                <a:ea typeface="Arial"/>
              </a:rPr>
              <a:t>(1) Alice “optimistically unchokes” Bob</a:t>
            </a:r>
            <a:endParaRPr b="0" lang="en-US" sz="2200" spc="-1" strike="noStrike">
              <a:solidFill>
                <a:srgbClr val="000000"/>
              </a:solidFill>
              <a:latin typeface="Arial"/>
            </a:endParaRPr>
          </a:p>
          <a:p>
            <a:pPr>
              <a:lnSpc>
                <a:spcPct val="100000"/>
              </a:lnSpc>
              <a:spcBef>
                <a:spcPts val="1500"/>
              </a:spcBef>
            </a:pPr>
            <a:r>
              <a:rPr b="0" lang="en-US" sz="2200" spc="-1" strike="noStrike">
                <a:solidFill>
                  <a:srgbClr val="000000"/>
                </a:solidFill>
                <a:latin typeface="Arial"/>
                <a:ea typeface="Arial"/>
              </a:rPr>
              <a:t>(2) Alice becomes one of Bob’s top-four providers; Bob reciprocates</a:t>
            </a:r>
            <a:endParaRPr b="0" lang="en-US" sz="2200" spc="-1" strike="noStrike">
              <a:solidFill>
                <a:srgbClr val="000000"/>
              </a:solidFill>
              <a:latin typeface="Arial"/>
            </a:endParaRPr>
          </a:p>
          <a:p>
            <a:pPr>
              <a:lnSpc>
                <a:spcPct val="100000"/>
              </a:lnSpc>
              <a:spcBef>
                <a:spcPts val="1500"/>
              </a:spcBef>
            </a:pPr>
            <a:r>
              <a:rPr b="0" lang="en-US" sz="2200" spc="-1" strike="noStrike">
                <a:solidFill>
                  <a:srgbClr val="000000"/>
                </a:solidFill>
                <a:latin typeface="Arial"/>
                <a:ea typeface="Arial"/>
              </a:rPr>
              <a:t>(3) Bob becomes one of Alice’s top-four providers</a:t>
            </a:r>
            <a:endParaRPr b="0" lang="en-US" sz="2200" spc="-1" strike="noStrike">
              <a:solidFill>
                <a:srgbClr val="000000"/>
              </a:solidFill>
              <a:latin typeface="Arial"/>
            </a:endParaRPr>
          </a:p>
        </p:txBody>
      </p:sp>
      <p:pic>
        <p:nvPicPr>
          <p:cNvPr id="657" name="Picture 3" descr="Alice and Bob use P C’s that are connected to other peer P C’s. Alice’s and Bob’s P C’s are linked. Higher upload rate, find better trading partners, get files faster!"/>
          <p:cNvPicPr/>
          <p:nvPr/>
        </p:nvPicPr>
        <p:blipFill>
          <a:blip r:embed="rId1"/>
          <a:stretch/>
        </p:blipFill>
        <p:spPr>
          <a:xfrm>
            <a:off x="1599480" y="3569760"/>
            <a:ext cx="5945040" cy="2867040"/>
          </a:xfrm>
          <a:prstGeom prst="rect">
            <a:avLst/>
          </a:prstGeom>
          <a:ln>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Learning Objectives </a:t>
            </a:r>
            <a:r>
              <a:rPr b="0" lang="en-US" sz="2000" spc="-1" strike="noStrike">
                <a:solidFill>
                  <a:srgbClr val="3399b5"/>
                </a:solidFill>
                <a:latin typeface="Times New Roman"/>
                <a:ea typeface="MS PGothic"/>
              </a:rPr>
              <a:t>(6 of 7)</a:t>
            </a:r>
            <a:endParaRPr b="0" lang="en-US" sz="2000" spc="-1" strike="noStrike">
              <a:solidFill>
                <a:srgbClr val="000000"/>
              </a:solidFill>
              <a:latin typeface="Arial"/>
            </a:endParaRPr>
          </a:p>
        </p:txBody>
      </p:sp>
      <p:sp>
        <p:nvSpPr>
          <p:cNvPr id="659"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7fa3"/>
                </a:solidFill>
                <a:latin typeface="Arial"/>
                <a:ea typeface="ＭＳ Ｐゴシック"/>
              </a:rPr>
              <a:t>2.1</a:t>
            </a:r>
            <a:r>
              <a:rPr b="1"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Principles of network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2.2 </a:t>
            </a:r>
            <a:r>
              <a:rPr b="0" lang="en-US" sz="2400" spc="-1" strike="noStrike">
                <a:solidFill>
                  <a:srgbClr val="000000"/>
                </a:solidFill>
                <a:latin typeface="Arial"/>
                <a:ea typeface="ＭＳ Ｐゴシック"/>
              </a:rPr>
              <a:t>Web and H</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2.3</a:t>
            </a:r>
            <a:r>
              <a:rPr b="0" lang="en-US" sz="2400" spc="-1" strike="noStrike">
                <a:solidFill>
                  <a:srgbClr val="000000"/>
                </a:solidFill>
                <a:latin typeface="Arial"/>
                <a:ea typeface="ＭＳ Ｐゴシック"/>
              </a:rPr>
              <a:t> electronic mail</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P3,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2.4</a:t>
            </a:r>
            <a:r>
              <a:rPr b="0" lang="en-US" sz="2400" spc="-1" strike="noStrike">
                <a:solidFill>
                  <a:srgbClr val="000000"/>
                </a:solidFill>
                <a:latin typeface="Arial"/>
                <a:ea typeface="ＭＳ Ｐゴシック"/>
              </a:rPr>
              <a:t>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2.5</a:t>
            </a:r>
            <a:r>
              <a:rPr b="0" lang="en-US" sz="2400" spc="-1" strike="noStrike">
                <a:solidFill>
                  <a:srgbClr val="000000"/>
                </a:solidFill>
                <a:latin typeface="Arial"/>
                <a:ea typeface="Arial"/>
              </a:rPr>
              <a:t> 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2</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2.6</a:t>
            </a:r>
            <a:r>
              <a:rPr b="0" lang="en-US" sz="2400" spc="-1" strike="noStrike">
                <a:solidFill>
                  <a:srgbClr val="000000"/>
                </a:solidFill>
                <a:latin typeface="Arial"/>
                <a:ea typeface="Arial"/>
              </a:rPr>
              <a:t> </a:t>
            </a:r>
            <a:r>
              <a:rPr b="1" lang="en-US" sz="2400" spc="-1" strike="noStrike">
                <a:solidFill>
                  <a:srgbClr val="000000"/>
                </a:solidFill>
                <a:latin typeface="Arial"/>
                <a:ea typeface="Arial"/>
              </a:rPr>
              <a:t>video streaming and content distribution networks (C</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D</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N</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2.7</a:t>
            </a:r>
            <a:r>
              <a:rPr b="0" lang="en-US" sz="2400" spc="-1" strike="noStrike">
                <a:solidFill>
                  <a:srgbClr val="000000"/>
                </a:solidFill>
                <a:latin typeface="Arial"/>
                <a:ea typeface="Arial"/>
              </a:rPr>
              <a:t> socket programming with U</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and T</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Video Streaming and C</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Context</a:t>
            </a:r>
            <a:endParaRPr b="0" lang="en-US" sz="3400" spc="-1" strike="noStrike">
              <a:solidFill>
                <a:srgbClr val="000000"/>
              </a:solidFill>
              <a:latin typeface="Arial"/>
            </a:endParaRPr>
          </a:p>
        </p:txBody>
      </p:sp>
      <p:sp>
        <p:nvSpPr>
          <p:cNvPr id="661" name="TextShape 2"/>
          <p:cNvSpPr txBox="1"/>
          <p:nvPr/>
        </p:nvSpPr>
        <p:spPr>
          <a:xfrm>
            <a:off x="457200" y="1600200"/>
            <a:ext cx="6498360" cy="473040"/>
          </a:xfrm>
          <a:prstGeom prst="rect">
            <a:avLst/>
          </a:prstGeom>
          <a:noFill/>
          <a:ln>
            <a:noFill/>
          </a:ln>
        </p:spPr>
        <p:txBody>
          <a:bodyPr tIns="91440" bIns="91440">
            <a:noAutofit/>
          </a:bodyPr>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video traffic: major consumer of Internet bandwidth</a:t>
            </a:r>
            <a:endParaRPr b="0" lang="en-US" sz="2000" spc="-1" strike="noStrike">
              <a:solidFill>
                <a:srgbClr val="000000"/>
              </a:solidFill>
              <a:latin typeface="Arial"/>
            </a:endParaRPr>
          </a:p>
        </p:txBody>
      </p:sp>
      <p:sp>
        <p:nvSpPr>
          <p:cNvPr id="662" name="TextShape 3"/>
          <p:cNvSpPr txBox="1"/>
          <p:nvPr/>
        </p:nvSpPr>
        <p:spPr>
          <a:xfrm>
            <a:off x="457200" y="2166120"/>
            <a:ext cx="5943240" cy="4152600"/>
          </a:xfrm>
          <a:prstGeom prst="rect">
            <a:avLst/>
          </a:prstGeom>
          <a:noFill/>
          <a:ln>
            <a:noFill/>
          </a:ln>
        </p:spPr>
        <p:txBody>
          <a:bodyPr tIns="91440" bIns="91440" anchor="ctr">
            <a:noAutofit/>
          </a:bodyPr>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Netflix, YouTube: 37%, 16% of downstream residential I</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S</a:t>
            </a:r>
            <a:r>
              <a:rPr b="0" lang="en-US" sz="100" spc="-1" strike="noStrike">
                <a:solidFill>
                  <a:srgbClr val="000000"/>
                </a:solidFill>
                <a:latin typeface="Arial"/>
                <a:ea typeface="Arial"/>
              </a:rPr>
              <a:t> </a:t>
            </a:r>
            <a:r>
              <a:rPr b="0" lang="en-US" sz="2000" spc="-1" strike="noStrike">
                <a:solidFill>
                  <a:srgbClr val="000000"/>
                </a:solidFill>
                <a:latin typeface="Arial"/>
                <a:ea typeface="Arial"/>
              </a:rPr>
              <a:t>P traffic</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~1B YouTube users, ~75M Netflix users</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challenge: scale - how to reach ~1B users?</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single mega-video server won’t work (why?)</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000" spc="-1" strike="noStrike">
                <a:solidFill>
                  <a:srgbClr val="000000"/>
                </a:solidFill>
                <a:latin typeface="Arial"/>
                <a:ea typeface="Arial"/>
              </a:rPr>
              <a:t>challenge: heterogeneity</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Arial"/>
              </a:rPr>
              <a:t>different users have different capabilities (e.g., wired versus mobile; bandwidth rich versus bandwidth poor)</a:t>
            </a:r>
            <a:endParaRPr b="0" lang="en-US" sz="2000" spc="-1" strike="noStrike">
              <a:solidFill>
                <a:srgbClr val="000000"/>
              </a:solidFill>
              <a:latin typeface="Arial"/>
            </a:endParaRPr>
          </a:p>
          <a:p>
            <a:pPr marL="255960" indent="-255600">
              <a:lnSpc>
                <a:spcPct val="100000"/>
              </a:lnSpc>
              <a:spcBef>
                <a:spcPts val="1500"/>
              </a:spcBef>
              <a:buClr>
                <a:srgbClr val="007fa3"/>
              </a:buClr>
              <a:buFont typeface="Arial"/>
              <a:buChar char="•"/>
            </a:pPr>
            <a:r>
              <a:rPr b="1" lang="en-US" sz="2000" spc="-1" strike="noStrike">
                <a:solidFill>
                  <a:srgbClr val="000000"/>
                </a:solidFill>
                <a:latin typeface="Arial"/>
                <a:ea typeface="Arial"/>
              </a:rPr>
              <a:t>solution:</a:t>
            </a:r>
            <a:r>
              <a:rPr b="0" i="1" lang="en-US" sz="2000" spc="-1" strike="noStrike">
                <a:solidFill>
                  <a:srgbClr val="cc0000"/>
                </a:solidFill>
                <a:latin typeface="Arial"/>
                <a:ea typeface="Arial"/>
              </a:rPr>
              <a:t> </a:t>
            </a:r>
            <a:r>
              <a:rPr b="0" lang="en-US" sz="2000" spc="-1" strike="noStrike">
                <a:solidFill>
                  <a:srgbClr val="000000"/>
                </a:solidFill>
                <a:latin typeface="Arial"/>
                <a:ea typeface="Arial"/>
              </a:rPr>
              <a:t>distributed, application-level infrastructure</a:t>
            </a:r>
            <a:endParaRPr b="0" lang="en-US" sz="2000" spc="-1" strike="noStrike">
              <a:solidFill>
                <a:srgbClr val="000000"/>
              </a:solidFill>
              <a:latin typeface="Arial"/>
            </a:endParaRPr>
          </a:p>
        </p:txBody>
      </p:sp>
      <p:pic>
        <p:nvPicPr>
          <p:cNvPr id="663" name="Picture 4" descr="5 video streaming logos. Youtube, Neflix, hulu, an Asian streaming company, Akamai. "/>
          <p:cNvPicPr/>
          <p:nvPr/>
        </p:nvPicPr>
        <p:blipFill>
          <a:blip r:embed="rId1"/>
          <a:stretch/>
        </p:blipFill>
        <p:spPr>
          <a:xfrm>
            <a:off x="6515280" y="2502720"/>
            <a:ext cx="1752120" cy="3479400"/>
          </a:xfrm>
          <a:prstGeom prst="rect">
            <a:avLst/>
          </a:prstGeom>
          <a:ln>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4"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Multimedia: Video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665" name="TextShape 2"/>
          <p:cNvSpPr txBox="1"/>
          <p:nvPr/>
        </p:nvSpPr>
        <p:spPr>
          <a:xfrm>
            <a:off x="457200" y="1600200"/>
            <a:ext cx="466236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video: sequence of images displayed at constant rate</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e.g., 24 images/sec</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digital image: array of pixels</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each pixel represented by bits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200" spc="-1" strike="noStrike">
                <a:solidFill>
                  <a:srgbClr val="000000"/>
                </a:solidFill>
                <a:latin typeface="Arial"/>
                <a:ea typeface="ＭＳ Ｐゴシック"/>
              </a:rPr>
              <a:t>coding: use redundancy </a:t>
            </a:r>
            <a:r>
              <a:rPr b="1" lang="en-US" sz="2200" spc="-1" strike="noStrike">
                <a:solidFill>
                  <a:srgbClr val="000000"/>
                </a:solidFill>
                <a:latin typeface="Arial"/>
                <a:ea typeface="ＭＳ Ｐゴシック"/>
              </a:rPr>
              <a:t>within</a:t>
            </a:r>
            <a:r>
              <a:rPr b="0" lang="en-US" sz="2200" spc="-1" strike="noStrike">
                <a:solidFill>
                  <a:srgbClr val="000000"/>
                </a:solidFill>
                <a:latin typeface="Arial"/>
                <a:ea typeface="ＭＳ Ｐゴシック"/>
              </a:rPr>
              <a:t> and </a:t>
            </a:r>
            <a:r>
              <a:rPr b="1" lang="en-US" sz="2200" spc="-1" strike="noStrike">
                <a:solidFill>
                  <a:srgbClr val="000000"/>
                </a:solidFill>
                <a:latin typeface="Arial"/>
                <a:ea typeface="ＭＳ Ｐゴシック"/>
              </a:rPr>
              <a:t>between</a:t>
            </a:r>
            <a:r>
              <a:rPr b="0" lang="en-US" sz="2200" spc="-1" strike="noStrike">
                <a:solidFill>
                  <a:srgbClr val="cc0000"/>
                </a:solidFill>
                <a:latin typeface="Arial"/>
                <a:ea typeface="ＭＳ Ｐゴシック"/>
              </a:rPr>
              <a:t> </a:t>
            </a:r>
            <a:r>
              <a:rPr b="0" lang="en-US" sz="2200" spc="-1" strike="noStrike">
                <a:solidFill>
                  <a:srgbClr val="000000"/>
                </a:solidFill>
                <a:latin typeface="Arial"/>
                <a:ea typeface="ＭＳ Ｐゴシック"/>
              </a:rPr>
              <a:t>images to decrease # bits used to encode image</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spatial (within image)</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ＭＳ Ｐゴシック"/>
              </a:rPr>
              <a:t>temporal (from one image to next)</a:t>
            </a:r>
            <a:endParaRPr b="0" lang="en-US" sz="2200" spc="-1" strike="noStrike">
              <a:solidFill>
                <a:srgbClr val="000000"/>
              </a:solidFill>
              <a:latin typeface="Arial"/>
            </a:endParaRPr>
          </a:p>
        </p:txBody>
      </p:sp>
      <p:pic>
        <p:nvPicPr>
          <p:cNvPr id="666" name="Picture 10" descr="2 coding examples. Frame i, spatial coding example, instead of sending N values of same color, all purple, send only 2 values, color value, purple, and number of repeated values, N. Frame i + 1, temporal coding example, instead of sending complete frame at i + 1, send only differences from frame i."/>
          <p:cNvPicPr/>
          <p:nvPr/>
        </p:nvPicPr>
        <p:blipFill>
          <a:blip r:embed="rId1"/>
          <a:stretch/>
        </p:blipFill>
        <p:spPr>
          <a:xfrm>
            <a:off x="5452920" y="1703520"/>
            <a:ext cx="3328200" cy="434664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Multimedia: Video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sp>
        <p:nvSpPr>
          <p:cNvPr id="668" name="TextShape 2"/>
          <p:cNvSpPr txBox="1"/>
          <p:nvPr/>
        </p:nvSpPr>
        <p:spPr>
          <a:xfrm>
            <a:off x="457200" y="1600200"/>
            <a:ext cx="4277880" cy="48492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Arial"/>
              </a:rPr>
              <a:t>C</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B</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R: (constant bit rate): </a:t>
            </a:r>
            <a:r>
              <a:rPr b="0" lang="en-US" sz="2200" spc="-1" strike="noStrike">
                <a:solidFill>
                  <a:srgbClr val="000000"/>
                </a:solidFill>
                <a:latin typeface="Arial"/>
                <a:ea typeface="Arial"/>
              </a:rPr>
              <a:t>video encoding rate fixed</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Arial"/>
              </a:rPr>
              <a:t>V</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B</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R: (variable bit rate): </a:t>
            </a:r>
            <a:r>
              <a:rPr b="0" lang="en-US" sz="2200" spc="-1" strike="noStrike">
                <a:solidFill>
                  <a:srgbClr val="000000"/>
                </a:solidFill>
                <a:latin typeface="Arial"/>
                <a:ea typeface="Arial"/>
              </a:rPr>
              <a:t>video encoding rate changes as amount of spatial, temporal coding changes</a:t>
            </a:r>
            <a:endParaRPr b="0" lang="en-US" sz="22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Arial"/>
              </a:rPr>
              <a:t>examples:</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E</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G1 (C</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D-R</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O</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M) 1.5 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E</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G2 (D</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V</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D) 3-6 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a:t>
            </a:r>
            <a:endParaRPr b="0" lang="en-US" sz="22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200" spc="-1" strike="noStrike">
                <a:solidFill>
                  <a:srgbClr val="000000"/>
                </a:solidFill>
                <a:latin typeface="Arial"/>
                <a:ea typeface="Arial"/>
              </a:rPr>
              <a:t>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E</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G4 (often used in Internet, &lt; 1 M</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b</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p</a:t>
            </a:r>
            <a:r>
              <a:rPr b="0" lang="en-US" sz="100" spc="-1" strike="noStrike">
                <a:solidFill>
                  <a:srgbClr val="000000"/>
                </a:solidFill>
                <a:latin typeface="Arial"/>
                <a:ea typeface="Arial"/>
              </a:rPr>
              <a:t> </a:t>
            </a:r>
            <a:r>
              <a:rPr b="0" lang="en-US" sz="2200" spc="-1" strike="noStrike">
                <a:solidFill>
                  <a:srgbClr val="000000"/>
                </a:solidFill>
                <a:latin typeface="Arial"/>
                <a:ea typeface="Arial"/>
              </a:rPr>
              <a:t>s)</a:t>
            </a:r>
            <a:endParaRPr b="0" lang="en-US" sz="2200" spc="-1" strike="noStrike">
              <a:solidFill>
                <a:srgbClr val="000000"/>
              </a:solidFill>
              <a:latin typeface="Arial"/>
            </a:endParaRPr>
          </a:p>
        </p:txBody>
      </p:sp>
      <p:pic>
        <p:nvPicPr>
          <p:cNvPr id="669" name="Picture 4" descr="2 coding examples. Frame i, spatial coding example, instead of sending N values of same color, all purple, send only 2 values, color value, purple, and number of repeated values, N. Frame i + 1, temporal coding example, instead of sending complete frame at i + 1, send only differences from frame i."/>
          <p:cNvPicPr/>
          <p:nvPr/>
        </p:nvPicPr>
        <p:blipFill>
          <a:blip r:embed="rId1"/>
          <a:stretch/>
        </p:blipFill>
        <p:spPr>
          <a:xfrm>
            <a:off x="5144040" y="1563840"/>
            <a:ext cx="3328200" cy="434664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Streaming Stored Video</a:t>
            </a:r>
            <a:endParaRPr b="0" lang="en-US" sz="3400" spc="-1" strike="noStrike">
              <a:solidFill>
                <a:srgbClr val="000000"/>
              </a:solidFill>
              <a:latin typeface="Arial"/>
            </a:endParaRPr>
          </a:p>
        </p:txBody>
      </p:sp>
      <p:sp>
        <p:nvSpPr>
          <p:cNvPr id="671" name="TextShape 2"/>
          <p:cNvSpPr txBox="1"/>
          <p:nvPr/>
        </p:nvSpPr>
        <p:spPr>
          <a:xfrm>
            <a:off x="457200" y="1600200"/>
            <a:ext cx="3004200" cy="505800"/>
          </a:xfrm>
          <a:prstGeom prst="rect">
            <a:avLst/>
          </a:prstGeom>
          <a:noFill/>
          <a:ln>
            <a:noFill/>
          </a:ln>
        </p:spPr>
        <p:txBody>
          <a:bodyPr tIns="91440" bIns="91440">
            <a:noAutofit/>
          </a:bodyPr>
          <a:p>
            <a:pPr>
              <a:lnSpc>
                <a:spcPct val="100000"/>
              </a:lnSpc>
              <a:spcBef>
                <a:spcPts val="1500"/>
              </a:spcBef>
            </a:pPr>
            <a:r>
              <a:rPr b="0" lang="en-US" sz="2400" spc="-1" strike="noStrike">
                <a:solidFill>
                  <a:srgbClr val="000000"/>
                </a:solidFill>
                <a:latin typeface="Arial"/>
                <a:ea typeface="Arial"/>
              </a:rPr>
              <a:t>simple scenario:</a:t>
            </a:r>
            <a:endParaRPr b="0" lang="en-US" sz="2400" spc="-1" strike="noStrike">
              <a:solidFill>
                <a:srgbClr val="000000"/>
              </a:solidFill>
              <a:latin typeface="Arial"/>
            </a:endParaRPr>
          </a:p>
        </p:txBody>
      </p:sp>
      <p:pic>
        <p:nvPicPr>
          <p:cNvPr id="672" name="Picture 3" descr="A stored video on a video server connects to a client in a home network via the internet."/>
          <p:cNvPicPr/>
          <p:nvPr/>
        </p:nvPicPr>
        <p:blipFill>
          <a:blip r:embed="rId1"/>
          <a:stretch/>
        </p:blipFill>
        <p:spPr>
          <a:xfrm>
            <a:off x="699120" y="2334960"/>
            <a:ext cx="7745400" cy="275112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Streaming Multimedia: 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A</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H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674" name="TextShape 2"/>
          <p:cNvSpPr txBox="1"/>
          <p:nvPr/>
        </p:nvSpPr>
        <p:spPr>
          <a:xfrm>
            <a:off x="457200" y="1600200"/>
            <a:ext cx="8229240" cy="46861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D</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A</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S</a:t>
            </a:r>
            <a:r>
              <a:rPr b="1" lang="en-US" sz="100" spc="-1" strike="noStrike">
                <a:solidFill>
                  <a:srgbClr val="000000"/>
                </a:solidFill>
                <a:latin typeface="Arial"/>
                <a:ea typeface="ＭＳ Ｐゴシック"/>
              </a:rPr>
              <a:t> </a:t>
            </a:r>
            <a:r>
              <a:rPr b="1" lang="en-US" sz="2000" spc="-1" strike="noStrike">
                <a:solidFill>
                  <a:srgbClr val="000000"/>
                </a:solidFill>
                <a:latin typeface="Arial"/>
                <a:ea typeface="ＭＳ Ｐゴシック"/>
              </a:rPr>
              <a:t>H: D</a:t>
            </a:r>
            <a:r>
              <a:rPr b="0" lang="en-US" sz="2000" spc="-1" strike="noStrike">
                <a:solidFill>
                  <a:srgbClr val="000000"/>
                </a:solidFill>
                <a:latin typeface="Arial"/>
                <a:ea typeface="ＭＳ Ｐゴシック"/>
              </a:rPr>
              <a:t>ynamic, </a:t>
            </a:r>
            <a:r>
              <a:rPr b="1" lang="en-US" sz="2000" spc="-1" strike="noStrike">
                <a:solidFill>
                  <a:srgbClr val="000000"/>
                </a:solidFill>
                <a:latin typeface="Arial"/>
                <a:ea typeface="ＭＳ Ｐゴシック"/>
              </a:rPr>
              <a:t>A</a:t>
            </a:r>
            <a:r>
              <a:rPr b="0" lang="en-US" sz="2000" spc="-1" strike="noStrike">
                <a:solidFill>
                  <a:srgbClr val="000000"/>
                </a:solidFill>
                <a:latin typeface="Arial"/>
                <a:ea typeface="ＭＳ Ｐゴシック"/>
              </a:rPr>
              <a:t>daptive </a:t>
            </a:r>
            <a:r>
              <a:rPr b="1" lang="en-US" sz="2000" spc="-1" strike="noStrike">
                <a:solidFill>
                  <a:srgbClr val="000000"/>
                </a:solidFill>
                <a:latin typeface="Arial"/>
                <a:ea typeface="ＭＳ Ｐゴシック"/>
              </a:rPr>
              <a:t>S</a:t>
            </a:r>
            <a:r>
              <a:rPr b="0" lang="en-US" sz="2000" spc="-1" strike="noStrike">
                <a:solidFill>
                  <a:srgbClr val="000000"/>
                </a:solidFill>
                <a:latin typeface="Arial"/>
                <a:ea typeface="ＭＳ Ｐゴシック"/>
              </a:rPr>
              <a:t>treaming over </a:t>
            </a:r>
            <a:r>
              <a:rPr b="1" lang="en-US" sz="2000" spc="-1" strike="noStrike">
                <a:solidFill>
                  <a:srgbClr val="000000"/>
                </a:solidFill>
                <a:latin typeface="Arial"/>
                <a:ea typeface="ＭＳ Ｐゴシック"/>
              </a:rPr>
              <a:t>H</a:t>
            </a:r>
            <a:r>
              <a:rPr b="1"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P</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server:</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divides video file into multiple chunks</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each chunk stored, encoded at different rates </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000" spc="-1" strike="noStrike">
                <a:solidFill>
                  <a:srgbClr val="000000"/>
                </a:solidFill>
                <a:latin typeface="Arial"/>
                <a:ea typeface="ＭＳ Ｐゴシック"/>
              </a:rPr>
              <a:t>manifest file: </a:t>
            </a:r>
            <a:r>
              <a:rPr b="0" lang="en-US" sz="2000" spc="-1" strike="noStrike">
                <a:solidFill>
                  <a:srgbClr val="000000"/>
                </a:solidFill>
                <a:latin typeface="Arial"/>
                <a:ea typeface="ＭＳ Ｐゴシック"/>
              </a:rPr>
              <a:t>provides U</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R</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L</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s for different chunks</a:t>
            </a:r>
            <a:endParaRPr b="0" lang="en-US" sz="20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client:</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periodically measures server-to-client bandwidth</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000" spc="-1" strike="noStrike">
                <a:solidFill>
                  <a:srgbClr val="000000"/>
                </a:solidFill>
                <a:latin typeface="Arial"/>
                <a:ea typeface="ＭＳ Ｐゴシック"/>
              </a:rPr>
              <a:t>consulting manifest, requests one chunk at a time</a:t>
            </a:r>
            <a:endParaRPr b="0" lang="en-US" sz="2000" spc="-1" strike="noStrike">
              <a:solidFill>
                <a:srgbClr val="000000"/>
              </a:solidFill>
              <a:latin typeface="Arial"/>
            </a:endParaRPr>
          </a:p>
          <a:p>
            <a:pPr lvl="2" marL="1143000" indent="-228240">
              <a:lnSpc>
                <a:spcPct val="100000"/>
              </a:lnSpc>
              <a:spcBef>
                <a:spcPts val="601"/>
              </a:spcBef>
              <a:buClr>
                <a:srgbClr val="007fa3"/>
              </a:buClr>
              <a:buFont typeface="Noto Sans Symbols"/>
              <a:buChar char="▪"/>
            </a:pPr>
            <a:r>
              <a:rPr b="0" lang="en-US" sz="2000" spc="-1" strike="noStrike">
                <a:solidFill>
                  <a:srgbClr val="000000"/>
                </a:solidFill>
                <a:latin typeface="Arial"/>
                <a:ea typeface="ＭＳ Ｐゴシック"/>
              </a:rPr>
              <a:t>chooses maximum coding rate sustainable given current bandwidth</a:t>
            </a:r>
            <a:endParaRPr b="0" lang="en-US" sz="2000" spc="-1" strike="noStrike">
              <a:solidFill>
                <a:srgbClr val="000000"/>
              </a:solidFill>
              <a:latin typeface="Arial"/>
            </a:endParaRPr>
          </a:p>
          <a:p>
            <a:pPr lvl="2" marL="1143000" indent="-228240">
              <a:lnSpc>
                <a:spcPct val="100000"/>
              </a:lnSpc>
              <a:spcBef>
                <a:spcPts val="601"/>
              </a:spcBef>
              <a:buClr>
                <a:srgbClr val="007fa3"/>
              </a:buClr>
              <a:buFont typeface="Noto Sans Symbols"/>
              <a:buChar char="▪"/>
            </a:pPr>
            <a:r>
              <a:rPr b="0" lang="en-US" sz="2000" spc="-1" strike="noStrike">
                <a:solidFill>
                  <a:srgbClr val="000000"/>
                </a:solidFill>
                <a:latin typeface="Arial"/>
                <a:ea typeface="ＭＳ Ｐゴシック"/>
              </a:rPr>
              <a:t>can choose different coding rates at different points in time (depending on available bandwidth at time)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extShape 1"/>
          <p:cNvSpPr txBox="1"/>
          <p:nvPr/>
        </p:nvSpPr>
        <p:spPr>
          <a:xfrm>
            <a:off x="457200" y="-15480"/>
            <a:ext cx="8229240" cy="132804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Processes Communicating</a:t>
            </a:r>
            <a:endParaRPr b="0" lang="en-US" sz="3400" spc="-1" strike="noStrike">
              <a:solidFill>
                <a:srgbClr val="000000"/>
              </a:solidFill>
              <a:latin typeface="Arial"/>
            </a:endParaRPr>
          </a:p>
        </p:txBody>
      </p:sp>
      <p:sp>
        <p:nvSpPr>
          <p:cNvPr id="385" name="TextShape 2"/>
          <p:cNvSpPr txBox="1"/>
          <p:nvPr/>
        </p:nvSpPr>
        <p:spPr>
          <a:xfrm>
            <a:off x="457200" y="1500840"/>
            <a:ext cx="3433320" cy="5574600"/>
          </a:xfrm>
          <a:prstGeom prst="rect">
            <a:avLst/>
          </a:prstGeom>
          <a:noFill/>
          <a:ln>
            <a:noFill/>
          </a:ln>
        </p:spPr>
        <p:txBody>
          <a:bodyPr tIns="91440" bIns="91440">
            <a:noAutofit/>
          </a:bodyPr>
          <a:p>
            <a:pPr>
              <a:lnSpc>
                <a:spcPct val="85000"/>
              </a:lnSpc>
              <a:spcBef>
                <a:spcPts val="479"/>
              </a:spcBef>
            </a:pPr>
            <a:r>
              <a:rPr b="1" lang="en-US" sz="2400" spc="-1" strike="noStrike">
                <a:solidFill>
                  <a:srgbClr val="000000"/>
                </a:solidFill>
                <a:latin typeface="Arial (Body)"/>
                <a:ea typeface="MS PGothic"/>
              </a:rPr>
              <a:t>process</a:t>
            </a:r>
            <a:r>
              <a:rPr b="0" i="1" lang="en-US" sz="2400" spc="-1" strike="noStrike">
                <a:solidFill>
                  <a:srgbClr val="000000"/>
                </a:solidFill>
                <a:latin typeface="Arial (Body)"/>
                <a:ea typeface="MS PGothic"/>
              </a:rPr>
              <a:t>:</a:t>
            </a:r>
            <a:r>
              <a:rPr b="0" lang="en-US" sz="2400" spc="-1" strike="noStrike">
                <a:solidFill>
                  <a:srgbClr val="000000"/>
                </a:solidFill>
                <a:latin typeface="Arial (Body)"/>
                <a:ea typeface="MS PGothic"/>
              </a:rPr>
              <a:t> program running within a host</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within same host, two processes communicate using </a:t>
            </a:r>
            <a:r>
              <a:rPr b="1" lang="en-US" sz="2400" spc="-1" strike="noStrike">
                <a:solidFill>
                  <a:srgbClr val="000000"/>
                </a:solidFill>
                <a:latin typeface="Arial (Body)"/>
                <a:ea typeface="MS PGothic"/>
              </a:rPr>
              <a:t>inter-process communication</a:t>
            </a:r>
            <a:r>
              <a:rPr b="0" lang="en-US" sz="2400" spc="-1" strike="noStrike">
                <a:solidFill>
                  <a:srgbClr val="000000"/>
                </a:solidFill>
                <a:latin typeface="Arial (Body)"/>
                <a:ea typeface="MS PGothic"/>
              </a:rPr>
              <a:t> (defined by O</a:t>
            </a:r>
            <a:r>
              <a:rPr b="0" lang="en-US" sz="100" spc="-1" strike="noStrike">
                <a:solidFill>
                  <a:srgbClr val="000000"/>
                </a:solidFill>
                <a:latin typeface="Arial (Body)"/>
                <a:ea typeface="MS PGothic"/>
              </a:rPr>
              <a:t> </a:t>
            </a:r>
            <a:r>
              <a:rPr b="0" lang="en-US" sz="2400" spc="-1" strike="noStrike">
                <a:solidFill>
                  <a:srgbClr val="000000"/>
                </a:solidFill>
                <a:latin typeface="Arial (Body)"/>
                <a:ea typeface="MS PGothic"/>
              </a:rPr>
              <a:t>S)</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Body)"/>
                <a:ea typeface="MS PGothic"/>
              </a:rPr>
              <a:t>processes in different hosts communicate by exchanging </a:t>
            </a:r>
            <a:r>
              <a:rPr b="1" lang="en-US" sz="2400" spc="-1" strike="noStrike">
                <a:solidFill>
                  <a:srgbClr val="000000"/>
                </a:solidFill>
                <a:latin typeface="Arial (Body)"/>
                <a:ea typeface="MS PGothic"/>
              </a:rPr>
              <a:t>messages</a:t>
            </a:r>
            <a:endParaRPr b="0" lang="en-US" sz="2400" spc="-1" strike="noStrike">
              <a:solidFill>
                <a:srgbClr val="000000"/>
              </a:solidFill>
              <a:latin typeface="Arial"/>
            </a:endParaRPr>
          </a:p>
        </p:txBody>
      </p:sp>
      <p:sp>
        <p:nvSpPr>
          <p:cNvPr id="386" name="TextShape 3"/>
          <p:cNvSpPr txBox="1"/>
          <p:nvPr/>
        </p:nvSpPr>
        <p:spPr>
          <a:xfrm>
            <a:off x="4329000" y="1600200"/>
            <a:ext cx="4269960" cy="4336560"/>
          </a:xfrm>
          <a:prstGeom prst="rect">
            <a:avLst/>
          </a:prstGeom>
          <a:noFill/>
          <a:ln>
            <a:noFill/>
          </a:ln>
        </p:spPr>
        <p:txBody>
          <a:bodyPr tIns="91440" bIns="91440">
            <a:noAutofit/>
          </a:bodyPr>
          <a:p>
            <a:pPr>
              <a:lnSpc>
                <a:spcPct val="100000"/>
              </a:lnSpc>
              <a:spcBef>
                <a:spcPts val="1500"/>
              </a:spcBef>
            </a:pPr>
            <a:r>
              <a:rPr b="0" lang="en-US" sz="2400" spc="-1" strike="noStrike">
                <a:solidFill>
                  <a:srgbClr val="000000"/>
                </a:solidFill>
                <a:latin typeface="Arial"/>
                <a:ea typeface="Arial"/>
              </a:rPr>
              <a:t>clients, servers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0000"/>
                </a:solidFill>
                <a:latin typeface="Arial"/>
                <a:ea typeface="Arial"/>
              </a:rPr>
              <a:t>client process:</a:t>
            </a:r>
            <a:r>
              <a:rPr b="0" lang="en-US" sz="2400" spc="-1" strike="noStrike">
                <a:solidFill>
                  <a:srgbClr val="000000"/>
                </a:solidFill>
                <a:latin typeface="Arial"/>
                <a:ea typeface="Arial"/>
              </a:rPr>
              <a:t> process that initiates communication</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0000"/>
                </a:solidFill>
                <a:latin typeface="Arial"/>
                <a:ea typeface="Arial"/>
              </a:rPr>
              <a:t>server process:</a:t>
            </a:r>
            <a:r>
              <a:rPr b="0" lang="en-US" sz="2400" spc="-1" strike="noStrike">
                <a:solidFill>
                  <a:srgbClr val="000000"/>
                </a:solidFill>
                <a:latin typeface="Arial"/>
                <a:ea typeface="Arial"/>
              </a:rPr>
              <a:t> process that waits to be contacted</a:t>
            </a:r>
            <a:endParaRPr b="0" lang="en-US" sz="24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2400" spc="-1" strike="noStrike">
                <a:solidFill>
                  <a:srgbClr val="000000"/>
                </a:solidFill>
                <a:latin typeface="Arial"/>
                <a:ea typeface="Arial"/>
              </a:rPr>
              <a:t>aside: applications with P2P architectures have client processes &amp; server processes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Streaming Multimedia: 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A</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H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sp>
        <p:nvSpPr>
          <p:cNvPr id="676" name="TextShape 2"/>
          <p:cNvSpPr txBox="1"/>
          <p:nvPr/>
        </p:nvSpPr>
        <p:spPr>
          <a:xfrm>
            <a:off x="457200" y="1600200"/>
            <a:ext cx="8229240" cy="26287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000" spc="-1" strike="noStrike">
                <a:solidFill>
                  <a:srgbClr val="000000"/>
                </a:solidFill>
                <a:latin typeface="Arial"/>
                <a:ea typeface="ＭＳ Ｐゴシック"/>
              </a:rPr>
              <a:t>“</a:t>
            </a:r>
            <a:r>
              <a:rPr b="1" lang="en-US" sz="2000" spc="-1" strike="noStrike">
                <a:solidFill>
                  <a:srgbClr val="000000"/>
                </a:solidFill>
                <a:latin typeface="Arial"/>
                <a:ea typeface="ＭＳ Ｐゴシック"/>
              </a:rPr>
              <a:t>intelligence” at client:</a:t>
            </a:r>
            <a:r>
              <a:rPr b="0" lang="en-US" sz="2000" spc="-1" strike="noStrike">
                <a:solidFill>
                  <a:srgbClr val="000099"/>
                </a:solidFill>
                <a:latin typeface="Arial"/>
                <a:ea typeface="ＭＳ Ｐゴシック"/>
              </a:rPr>
              <a:t> </a:t>
            </a:r>
            <a:r>
              <a:rPr b="0" lang="en-US" sz="2000" spc="-1" strike="noStrike">
                <a:solidFill>
                  <a:srgbClr val="000000"/>
                </a:solidFill>
                <a:latin typeface="Arial"/>
                <a:ea typeface="ＭＳ Ｐゴシック"/>
              </a:rPr>
              <a:t>client determines</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000" spc="-1" strike="noStrike">
                <a:solidFill>
                  <a:srgbClr val="000000"/>
                </a:solidFill>
                <a:latin typeface="Arial"/>
                <a:ea typeface="ＭＳ Ｐゴシック"/>
              </a:rPr>
              <a:t>when</a:t>
            </a:r>
            <a:r>
              <a:rPr b="0" i="1" lang="en-US" sz="2000" spc="-1" strike="noStrike">
                <a:solidFill>
                  <a:srgbClr val="800000"/>
                </a:solidFill>
                <a:latin typeface="Arial"/>
                <a:ea typeface="ＭＳ Ｐゴシック"/>
              </a:rPr>
              <a:t> </a:t>
            </a:r>
            <a:r>
              <a:rPr b="0" lang="en-US" sz="2000" spc="-1" strike="noStrike">
                <a:solidFill>
                  <a:srgbClr val="000000"/>
                </a:solidFill>
                <a:latin typeface="Arial"/>
                <a:ea typeface="ＭＳ Ｐゴシック"/>
              </a:rPr>
              <a:t>to request chunk (so that buffer starvation, or overflow does not occur)</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000" spc="-1" strike="noStrike">
                <a:solidFill>
                  <a:srgbClr val="000000"/>
                </a:solidFill>
                <a:latin typeface="Arial"/>
                <a:ea typeface="ＭＳ Ｐゴシック"/>
              </a:rPr>
              <a:t>what encoding rate </a:t>
            </a:r>
            <a:r>
              <a:rPr b="0" lang="en-US" sz="2000" spc="-1" strike="noStrike">
                <a:solidFill>
                  <a:srgbClr val="000000"/>
                </a:solidFill>
                <a:latin typeface="Arial"/>
                <a:ea typeface="ＭＳ Ｐゴシック"/>
              </a:rPr>
              <a:t>to request (higher quality when more bandwidth available) </a:t>
            </a:r>
            <a:endParaRPr b="0" lang="en-US" sz="20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000" spc="-1" strike="noStrike">
                <a:solidFill>
                  <a:srgbClr val="000000"/>
                </a:solidFill>
                <a:latin typeface="Arial"/>
                <a:ea typeface="ＭＳ Ｐゴシック"/>
              </a:rPr>
              <a:t>where</a:t>
            </a:r>
            <a:r>
              <a:rPr b="0" i="1" lang="en-US" sz="2000" spc="-1" strike="noStrike">
                <a:solidFill>
                  <a:srgbClr val="800000"/>
                </a:solidFill>
                <a:latin typeface="Arial"/>
                <a:ea typeface="ＭＳ Ｐゴシック"/>
              </a:rPr>
              <a:t> </a:t>
            </a:r>
            <a:r>
              <a:rPr b="0" lang="en-US" sz="2000" spc="-1" strike="noStrike">
                <a:solidFill>
                  <a:srgbClr val="000000"/>
                </a:solidFill>
                <a:latin typeface="Arial"/>
                <a:ea typeface="ＭＳ Ｐゴシック"/>
              </a:rPr>
              <a:t>to request chunk (can request from U</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R</a:t>
            </a:r>
            <a:r>
              <a:rPr b="0" lang="en-US" sz="100" spc="-1" strike="noStrike">
                <a:solidFill>
                  <a:srgbClr val="000000"/>
                </a:solidFill>
                <a:latin typeface="Arial"/>
                <a:ea typeface="ＭＳ Ｐゴシック"/>
              </a:rPr>
              <a:t> </a:t>
            </a:r>
            <a:r>
              <a:rPr b="0" lang="en-US" sz="2000" spc="-1" strike="noStrike">
                <a:solidFill>
                  <a:srgbClr val="000000"/>
                </a:solidFill>
                <a:latin typeface="Arial"/>
                <a:ea typeface="ＭＳ Ｐゴシック"/>
              </a:rPr>
              <a:t>L server that is “close” to client or has high available bandwidth)</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Content Distribution Networks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678" name="TextShape 2"/>
          <p:cNvSpPr txBox="1"/>
          <p:nvPr/>
        </p:nvSpPr>
        <p:spPr>
          <a:xfrm>
            <a:off x="457200" y="1600200"/>
            <a:ext cx="8229240" cy="452556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challenge:</a:t>
            </a:r>
            <a:r>
              <a:rPr b="0" i="1" lang="en-US" sz="2400" spc="-1" strike="noStrike">
                <a:solidFill>
                  <a:srgbClr val="cc0000"/>
                </a:solidFill>
                <a:latin typeface="Arial"/>
                <a:ea typeface="ＭＳ Ｐゴシック"/>
              </a:rPr>
              <a:t> </a:t>
            </a:r>
            <a:r>
              <a:rPr b="0" lang="en-US" sz="2400" spc="-1" strike="noStrike">
                <a:solidFill>
                  <a:srgbClr val="000000"/>
                </a:solidFill>
                <a:latin typeface="Arial"/>
                <a:ea typeface="ＭＳ Ｐゴシック"/>
              </a:rPr>
              <a:t>how to stream content (selected from millions of videos) to hundreds of thousands of </a:t>
            </a:r>
            <a:r>
              <a:rPr b="1" lang="en-US" sz="2400" spc="-1" strike="noStrike">
                <a:solidFill>
                  <a:srgbClr val="000000"/>
                </a:solidFill>
                <a:latin typeface="Arial"/>
                <a:ea typeface="ＭＳ Ｐゴシック"/>
              </a:rPr>
              <a:t>simultaneous</a:t>
            </a:r>
            <a:r>
              <a:rPr b="0" lang="en-US" sz="2400" spc="-1" strike="noStrike">
                <a:solidFill>
                  <a:srgbClr val="000000"/>
                </a:solidFill>
                <a:latin typeface="Arial"/>
                <a:ea typeface="ＭＳ Ｐゴシック"/>
              </a:rPr>
              <a:t> users?</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option 1: </a:t>
            </a:r>
            <a:r>
              <a:rPr b="0" lang="en-US" sz="2400" spc="-1" strike="noStrike">
                <a:solidFill>
                  <a:srgbClr val="000000"/>
                </a:solidFill>
                <a:latin typeface="Arial"/>
                <a:ea typeface="ＭＳ Ｐゴシック"/>
              </a:rPr>
              <a:t>single, large “mega-server”</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single point of failure</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point of network congestion</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long path to distant clients</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multiple copies of video sent over outgoing link</a:t>
            </a:r>
            <a:endParaRPr b="0" lang="en-US" sz="2400" spc="-1" strike="noStrike">
              <a:solidFill>
                <a:srgbClr val="000000"/>
              </a:solidFill>
              <a:latin typeface="Arial"/>
            </a:endParaRPr>
          </a:p>
          <a:p>
            <a:pPr marL="287280" indent="-286920">
              <a:lnSpc>
                <a:spcPct val="100000"/>
              </a:lnSpc>
              <a:spcBef>
                <a:spcPts val="1500"/>
              </a:spcBef>
            </a:pPr>
            <a:r>
              <a:rPr b="0" lang="en-US" sz="2400" spc="-1" strike="noStrike">
                <a:solidFill>
                  <a:srgbClr val="000000"/>
                </a:solidFill>
                <a:latin typeface="Arial"/>
                <a:ea typeface="ＭＳ Ｐゴシック"/>
              </a:rPr>
              <a:t>…</a:t>
            </a:r>
            <a:r>
              <a:rPr b="0" lang="en-US" sz="2400" spc="-1" strike="noStrike">
                <a:solidFill>
                  <a:srgbClr val="000000"/>
                </a:solidFill>
                <a:latin typeface="Arial"/>
                <a:ea typeface="ＭＳ Ｐゴシック"/>
              </a:rPr>
              <a:t>.quite simply: this solution </a:t>
            </a:r>
            <a:r>
              <a:rPr b="1" lang="en-US" sz="2400" spc="-1" strike="noStrike">
                <a:solidFill>
                  <a:srgbClr val="000000"/>
                </a:solidFill>
                <a:latin typeface="Arial"/>
                <a:ea typeface="ＭＳ Ｐゴシック"/>
              </a:rPr>
              <a:t>doesn’t scale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Content Distribution Networks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sp>
        <p:nvSpPr>
          <p:cNvPr id="680" name="TextShape 2"/>
          <p:cNvSpPr txBox="1"/>
          <p:nvPr/>
        </p:nvSpPr>
        <p:spPr>
          <a:xfrm>
            <a:off x="457200" y="1600200"/>
            <a:ext cx="8098560" cy="378792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1" lang="en-US" sz="2400" spc="-1" strike="noStrike">
                <a:solidFill>
                  <a:srgbClr val="000000"/>
                </a:solidFill>
                <a:latin typeface="Arial"/>
                <a:ea typeface="ＭＳ Ｐゴシック"/>
              </a:rPr>
              <a:t>option 2:</a:t>
            </a:r>
            <a:r>
              <a:rPr b="0" i="1" lang="en-US" sz="2400" spc="-1" strike="noStrike">
                <a:solidFill>
                  <a:srgbClr val="cc0000"/>
                </a:solidFill>
                <a:latin typeface="Arial"/>
                <a:ea typeface="ＭＳ Ｐゴシック"/>
              </a:rPr>
              <a:t> </a:t>
            </a:r>
            <a:r>
              <a:rPr b="0" lang="en-US" sz="2400" spc="-1" strike="noStrike">
                <a:solidFill>
                  <a:srgbClr val="000000"/>
                </a:solidFill>
                <a:latin typeface="Arial"/>
                <a:ea typeface="ＭＳ Ｐゴシック"/>
              </a:rPr>
              <a:t>store/serve multiple copies of videos at multiple geographically distributed sites </a:t>
            </a:r>
            <a:r>
              <a:rPr b="1" lang="en-US" sz="2400" spc="-1" strike="noStrike">
                <a:solidFill>
                  <a:srgbClr val="000000"/>
                </a:solidFill>
                <a:latin typeface="Arial"/>
                <a:ea typeface="ＭＳ Ｐゴシック"/>
              </a:rPr>
              <a:t>(C</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D</a:t>
            </a:r>
            <a:r>
              <a:rPr b="1" lang="en-US" sz="100" spc="-1" strike="noStrike">
                <a:solidFill>
                  <a:srgbClr val="000000"/>
                </a:solidFill>
                <a:latin typeface="Arial"/>
                <a:ea typeface="ＭＳ Ｐゴシック"/>
              </a:rPr>
              <a:t> </a:t>
            </a:r>
            <a:r>
              <a:rPr b="1" lang="en-US" sz="2400" spc="-1" strike="noStrike">
                <a:solidFill>
                  <a:srgbClr val="000000"/>
                </a:solidFill>
                <a:latin typeface="Arial"/>
                <a:ea typeface="ＭＳ Ｐゴシック"/>
              </a:rPr>
              <a:t>N)</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400" spc="-1" strike="noStrike">
                <a:solidFill>
                  <a:srgbClr val="000000"/>
                </a:solidFill>
                <a:latin typeface="Arial"/>
                <a:ea typeface="ＭＳ Ｐゴシック"/>
              </a:rPr>
              <a:t>enter deep:</a:t>
            </a:r>
            <a:r>
              <a:rPr b="0" i="1" lang="en-US" sz="2400" spc="-1" strike="noStrike">
                <a:solidFill>
                  <a:srgbClr val="000099"/>
                </a:solidFill>
                <a:latin typeface="Arial"/>
                <a:ea typeface="ＭＳ Ｐゴシック"/>
              </a:rPr>
              <a:t> </a:t>
            </a:r>
            <a:r>
              <a:rPr b="0" lang="en-US" sz="2400" spc="-1" strike="noStrike">
                <a:solidFill>
                  <a:srgbClr val="000000"/>
                </a:solidFill>
                <a:latin typeface="Arial"/>
                <a:ea typeface="ＭＳ Ｐゴシック"/>
              </a:rPr>
              <a:t>push C</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 servers deep into many access networks</a:t>
            </a:r>
            <a:endParaRPr b="0" lang="en-US" sz="2400" spc="-1" strike="noStrike">
              <a:solidFill>
                <a:srgbClr val="000000"/>
              </a:solidFill>
              <a:latin typeface="Arial"/>
            </a:endParaRPr>
          </a:p>
          <a:p>
            <a:pPr lvl="2" marL="1143000" indent="-228240">
              <a:lnSpc>
                <a:spcPct val="100000"/>
              </a:lnSpc>
              <a:spcBef>
                <a:spcPts val="601"/>
              </a:spcBef>
              <a:buClr>
                <a:srgbClr val="007fa3"/>
              </a:buClr>
              <a:buFont typeface="Noto Sans Symbols"/>
              <a:buChar char="▪"/>
            </a:pPr>
            <a:r>
              <a:rPr b="0" lang="en-US" sz="2400" spc="-1" strike="noStrike">
                <a:solidFill>
                  <a:srgbClr val="000000"/>
                </a:solidFill>
                <a:latin typeface="Arial"/>
                <a:ea typeface="ＭＳ Ｐゴシック"/>
              </a:rPr>
              <a:t>close to users</a:t>
            </a:r>
            <a:endParaRPr b="0" lang="en-US" sz="2400" spc="-1" strike="noStrike">
              <a:solidFill>
                <a:srgbClr val="000000"/>
              </a:solidFill>
              <a:latin typeface="Arial"/>
            </a:endParaRPr>
          </a:p>
          <a:p>
            <a:pPr lvl="2" marL="1143000" indent="-228240">
              <a:lnSpc>
                <a:spcPct val="100000"/>
              </a:lnSpc>
              <a:spcBef>
                <a:spcPts val="601"/>
              </a:spcBef>
              <a:buClr>
                <a:srgbClr val="007fa3"/>
              </a:buClr>
              <a:buFont typeface="Noto Sans Symbols"/>
              <a:buChar char="▪"/>
            </a:pPr>
            <a:r>
              <a:rPr b="0" lang="en-US" sz="2400" spc="-1" strike="noStrike">
                <a:solidFill>
                  <a:srgbClr val="000000"/>
                </a:solidFill>
                <a:latin typeface="Arial"/>
                <a:ea typeface="ＭＳ Ｐゴシック"/>
              </a:rPr>
              <a:t>used by Akamai, 1700 locations</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1" lang="en-US" sz="2400" spc="-1" strike="noStrike">
                <a:solidFill>
                  <a:srgbClr val="000000"/>
                </a:solidFill>
                <a:latin typeface="Arial"/>
                <a:ea typeface="ＭＳ Ｐゴシック"/>
              </a:rPr>
              <a:t>bring home: </a:t>
            </a:r>
            <a:r>
              <a:rPr b="0" lang="en-US" sz="2400" spc="-1" strike="noStrike">
                <a:solidFill>
                  <a:srgbClr val="000000"/>
                </a:solidFill>
                <a:latin typeface="Arial"/>
                <a:ea typeface="ＭＳ Ｐゴシック"/>
              </a:rPr>
              <a:t>smaller number (10’s) of larger clusters in 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Ps near (but not within) access networks</a:t>
            </a:r>
            <a:endParaRPr b="0" lang="en-US" sz="2400" spc="-1" strike="noStrike">
              <a:solidFill>
                <a:srgbClr val="000000"/>
              </a:solidFill>
              <a:latin typeface="Arial"/>
            </a:endParaRPr>
          </a:p>
          <a:p>
            <a:pPr lvl="2" marL="1143000" indent="-228240">
              <a:lnSpc>
                <a:spcPct val="100000"/>
              </a:lnSpc>
              <a:spcBef>
                <a:spcPts val="601"/>
              </a:spcBef>
              <a:buClr>
                <a:srgbClr val="007fa3"/>
              </a:buClr>
              <a:buFont typeface="Noto Sans Symbols"/>
              <a:buChar char="▪"/>
            </a:pPr>
            <a:r>
              <a:rPr b="0" lang="en-US" sz="2400" spc="-1" strike="noStrike">
                <a:solidFill>
                  <a:srgbClr val="000000"/>
                </a:solidFill>
                <a:latin typeface="Arial"/>
                <a:ea typeface="ＭＳ Ｐゴシック"/>
              </a:rPr>
              <a:t>used by Limelight</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TextShape 1"/>
          <p:cNvSpPr txBox="1"/>
          <p:nvPr/>
        </p:nvSpPr>
        <p:spPr>
          <a:xfrm>
            <a:off x="457200" y="215280"/>
            <a:ext cx="834948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Content Distribution Networks (C</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682" name="TextShape 2"/>
          <p:cNvSpPr txBox="1"/>
          <p:nvPr/>
        </p:nvSpPr>
        <p:spPr>
          <a:xfrm>
            <a:off x="457200" y="1600200"/>
            <a:ext cx="8229240" cy="2318400"/>
          </a:xfrm>
          <a:prstGeom prst="rect">
            <a:avLst/>
          </a:prstGeom>
          <a:noFill/>
          <a:ln>
            <a:noFill/>
          </a:ln>
        </p:spPr>
        <p:txBody>
          <a:bodyPr tIns="91440" bIns="91440">
            <a:noAutofit/>
          </a:bodyPr>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Arial"/>
              </a:rPr>
              <a:t>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N: stores copies of content at 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N nodes</a:t>
            </a:r>
            <a:endParaRPr b="0" lang="en-US" sz="2400" spc="-1" strike="noStrike">
              <a:solidFill>
                <a:srgbClr val="000000"/>
              </a:solidFill>
              <a:latin typeface="Arial"/>
            </a:endParaRPr>
          </a:p>
          <a:p>
            <a:pPr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e.g. Netflix stores copies of MadMen</a:t>
            </a:r>
            <a:endParaRPr b="0" lang="en-US" sz="2400" spc="-1" strike="noStrike">
              <a:solidFill>
                <a:srgbClr val="000000"/>
              </a:solidFill>
              <a:latin typeface="Arial"/>
            </a:endParaRPr>
          </a:p>
          <a:p>
            <a:pPr marL="255600" indent="-255240">
              <a:lnSpc>
                <a:spcPct val="100000"/>
              </a:lnSpc>
              <a:spcBef>
                <a:spcPts val="1500"/>
              </a:spcBef>
              <a:buClr>
                <a:srgbClr val="007fa3"/>
              </a:buClr>
              <a:buFont typeface="Arial"/>
              <a:buChar char="•"/>
            </a:pPr>
            <a:r>
              <a:rPr b="0" lang="en-US" sz="2400" spc="-1" strike="noStrike">
                <a:solidFill>
                  <a:srgbClr val="000000"/>
                </a:solidFill>
                <a:latin typeface="Arial"/>
                <a:ea typeface="ＭＳ Ｐゴシック"/>
              </a:rPr>
              <a:t>subscriber requests content from C</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directed to nearby copy, retrieves content</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Arial"/>
              </a:rPr>
              <a:t>may choose different copy if network path congested</a:t>
            </a:r>
            <a:endParaRPr b="0" lang="en-US" sz="2400" spc="-1" strike="noStrike">
              <a:solidFill>
                <a:srgbClr val="000000"/>
              </a:solidFill>
              <a:latin typeface="Arial"/>
            </a:endParaRPr>
          </a:p>
        </p:txBody>
      </p:sp>
      <p:pic>
        <p:nvPicPr>
          <p:cNvPr id="683" name="Picture 4" descr="A content distribution network has 3 I S P’s. A server has the manifest file, while copies of the content, Mad Men, are on servers at other access nets. At a home network, a T V receives the Mad Men file from two nearby access nets."/>
          <p:cNvPicPr/>
          <p:nvPr/>
        </p:nvPicPr>
        <p:blipFill>
          <a:blip r:embed="rId1"/>
          <a:stretch/>
        </p:blipFill>
        <p:spPr>
          <a:xfrm>
            <a:off x="1677240" y="4206240"/>
            <a:ext cx="5789160" cy="200232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TextShape 1"/>
          <p:cNvSpPr txBox="1"/>
          <p:nvPr/>
        </p:nvSpPr>
        <p:spPr>
          <a:xfrm>
            <a:off x="457200" y="215280"/>
            <a:ext cx="841356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Content Distribution Networks (C</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s)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pic>
        <p:nvPicPr>
          <p:cNvPr id="685" name="Picture 3" descr="In the internet host host communication as service diagram, a home network has a TV displaying Netflix. Various servers hold Netflix content. Some servers are, over the top."/>
          <p:cNvPicPr/>
          <p:nvPr/>
        </p:nvPicPr>
        <p:blipFill>
          <a:blip r:embed="rId1"/>
          <a:stretch/>
        </p:blipFill>
        <p:spPr>
          <a:xfrm>
            <a:off x="1402200" y="1506240"/>
            <a:ext cx="6339240" cy="2676240"/>
          </a:xfrm>
          <a:prstGeom prst="rect">
            <a:avLst/>
          </a:prstGeom>
          <a:ln>
            <a:noFill/>
          </a:ln>
        </p:spPr>
      </p:pic>
      <p:sp>
        <p:nvSpPr>
          <p:cNvPr id="686" name="TextShape 2"/>
          <p:cNvSpPr txBox="1"/>
          <p:nvPr/>
        </p:nvSpPr>
        <p:spPr>
          <a:xfrm>
            <a:off x="457200" y="4376160"/>
            <a:ext cx="8229240" cy="174960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O</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T challenges:</a:t>
            </a:r>
            <a:r>
              <a:rPr b="0" i="1" lang="en-US" sz="2400" spc="-1" strike="noStrike">
                <a:solidFill>
                  <a:srgbClr val="990000"/>
                </a:solidFill>
                <a:latin typeface="Arial"/>
                <a:ea typeface="Arial"/>
              </a:rPr>
              <a:t> </a:t>
            </a:r>
            <a:r>
              <a:rPr b="0" lang="en-US" sz="2400" spc="-1" strike="noStrike">
                <a:solidFill>
                  <a:srgbClr val="000000"/>
                </a:solidFill>
                <a:latin typeface="Arial"/>
                <a:ea typeface="Arial"/>
              </a:rPr>
              <a:t>coping with a congested Internet</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Arial"/>
              </a:rPr>
              <a:t>from which 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N node to retrieve content?</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Arial"/>
              </a:rPr>
              <a:t>viewer behavior in presence of congestion?</a:t>
            </a:r>
            <a:endParaRPr b="0" lang="en-US" sz="2400" spc="-1" strike="noStrike">
              <a:solidFill>
                <a:srgbClr val="000000"/>
              </a:solidFill>
              <a:latin typeface="Arial"/>
            </a:endParaRPr>
          </a:p>
          <a:p>
            <a:pPr lvl="1" marL="743040" indent="-282960">
              <a:lnSpc>
                <a:spcPct val="100000"/>
              </a:lnSpc>
              <a:spcBef>
                <a:spcPts val="601"/>
              </a:spcBef>
              <a:buClr>
                <a:srgbClr val="007fa3"/>
              </a:buClr>
              <a:buFont typeface="Arial"/>
              <a:buChar char="–"/>
            </a:pPr>
            <a:r>
              <a:rPr b="0" lang="en-US" sz="2400" spc="-1" strike="noStrike">
                <a:solidFill>
                  <a:srgbClr val="000000"/>
                </a:solidFill>
                <a:latin typeface="Arial"/>
                <a:ea typeface="Arial"/>
              </a:rPr>
              <a:t>what content to place in which C</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D</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N node?</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D</a:t>
            </a:r>
            <a:r>
              <a:rPr b="1" lang="en-US" sz="100" spc="-1" strike="noStrike">
                <a:solidFill>
                  <a:srgbClr val="007fa3"/>
                </a:solidFill>
                <a:latin typeface="Times New Roman"/>
                <a:ea typeface="Times New Roman"/>
              </a:rPr>
              <a:t> </a:t>
            </a:r>
            <a:r>
              <a:rPr b="1" lang="en-US" sz="3400" spc="-1" strike="noStrike">
                <a:solidFill>
                  <a:srgbClr val="007fa3"/>
                </a:solidFill>
                <a:latin typeface="Times New Roman"/>
                <a:ea typeface="Times New Roman"/>
              </a:rPr>
              <a:t>N Content Access: A Closer Look</a:t>
            </a:r>
            <a:endParaRPr b="0" lang="en-US" sz="3400" spc="-1" strike="noStrike">
              <a:solidFill>
                <a:srgbClr val="000000"/>
              </a:solidFill>
              <a:latin typeface="Arial"/>
            </a:endParaRPr>
          </a:p>
        </p:txBody>
      </p:sp>
      <p:sp>
        <p:nvSpPr>
          <p:cNvPr id="688" name="TextShape 2"/>
          <p:cNvSpPr txBox="1"/>
          <p:nvPr/>
        </p:nvSpPr>
        <p:spPr>
          <a:xfrm>
            <a:off x="457200" y="1600200"/>
            <a:ext cx="8555760" cy="881280"/>
          </a:xfrm>
          <a:prstGeom prst="rect">
            <a:avLst/>
          </a:prstGeom>
          <a:noFill/>
          <a:ln>
            <a:noFill/>
          </a:ln>
        </p:spPr>
        <p:txBody>
          <a:bodyPr tIns="91440" bIns="91440">
            <a:noAutofit/>
          </a:bodyPr>
          <a:p>
            <a:pPr marL="255960" indent="-255600">
              <a:lnSpc>
                <a:spcPct val="100000"/>
              </a:lnSpc>
              <a:spcBef>
                <a:spcPts val="1500"/>
              </a:spcBef>
            </a:pPr>
            <a:r>
              <a:rPr b="0" lang="en-US" sz="1800" spc="-1" strike="noStrike">
                <a:solidFill>
                  <a:srgbClr val="000000"/>
                </a:solidFill>
                <a:latin typeface="Arial"/>
                <a:ea typeface="ＭＳ Ｐゴシック"/>
              </a:rPr>
              <a:t>Bob (client) requests video </a:t>
            </a:r>
            <a:r>
              <a:rPr b="0" lang="en-US" sz="1800" spc="-1" strike="noStrike" u="sng">
                <a:solidFill>
                  <a:srgbClr val="3c1581"/>
                </a:solidFill>
                <a:uFillTx/>
                <a:latin typeface="Arial"/>
                <a:ea typeface="ＭＳ Ｐゴシック"/>
                <a:hlinkClick r:id="rId1"/>
              </a:rPr>
              <a:t>http://</a:t>
            </a:r>
            <a:r>
              <a:rPr b="0" lang="en-US" sz="1800" spc="-1" strike="noStrike" u="sng">
                <a:solidFill>
                  <a:srgbClr val="3c1581"/>
                </a:solidFill>
                <a:uFillTx/>
                <a:latin typeface="Arial"/>
                <a:ea typeface="ＭＳ Ｐゴシック"/>
                <a:hlinkClick r:id="rId2"/>
              </a:rPr>
              <a:t>netcinema.com/6Y7B23V</a:t>
            </a:r>
            <a:endParaRPr b="0" lang="en-US" sz="1800" spc="-1" strike="noStrike">
              <a:solidFill>
                <a:srgbClr val="000000"/>
              </a:solidFill>
              <a:latin typeface="Arial"/>
            </a:endParaRPr>
          </a:p>
          <a:p>
            <a:pPr marL="255960" indent="-255600">
              <a:lnSpc>
                <a:spcPct val="100000"/>
              </a:lnSpc>
              <a:spcBef>
                <a:spcPts val="1500"/>
              </a:spcBef>
              <a:buClr>
                <a:srgbClr val="007fa3"/>
              </a:buClr>
              <a:buFont typeface="Arial"/>
              <a:buChar char="−"/>
            </a:pPr>
            <a:r>
              <a:rPr b="0" lang="en-US" sz="1800" spc="-1" strike="noStrike">
                <a:solidFill>
                  <a:srgbClr val="000000"/>
                </a:solidFill>
                <a:latin typeface="Arial"/>
                <a:ea typeface="ＭＳ Ｐゴシック"/>
              </a:rPr>
              <a:t>video stored in C</a:t>
            </a:r>
            <a:r>
              <a:rPr b="0" lang="en-US" sz="1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D</a:t>
            </a:r>
            <a:r>
              <a:rPr b="0" lang="en-US" sz="100" spc="-1" strike="noStrike">
                <a:solidFill>
                  <a:srgbClr val="000000"/>
                </a:solidFill>
                <a:latin typeface="Arial"/>
                <a:ea typeface="ＭＳ Ｐゴシック"/>
              </a:rPr>
              <a:t> </a:t>
            </a:r>
            <a:r>
              <a:rPr b="0" lang="en-US" sz="1800" spc="-1" strike="noStrike">
                <a:solidFill>
                  <a:srgbClr val="000000"/>
                </a:solidFill>
                <a:latin typeface="Arial"/>
                <a:ea typeface="ＭＳ Ｐゴシック"/>
              </a:rPr>
              <a:t>N at </a:t>
            </a:r>
            <a:r>
              <a:rPr b="0" lang="en-US" sz="1800" spc="-1" strike="noStrike" u="sng">
                <a:solidFill>
                  <a:srgbClr val="3c1581"/>
                </a:solidFill>
                <a:uFillTx/>
                <a:latin typeface="Arial"/>
                <a:ea typeface="ＭＳ Ｐゴシック"/>
                <a:hlinkClick r:id="rId3"/>
              </a:rPr>
              <a:t>http://</a:t>
            </a:r>
            <a:r>
              <a:rPr b="0" lang="en-US" sz="1800" spc="-1" strike="noStrike" u="sng">
                <a:solidFill>
                  <a:srgbClr val="3c1581"/>
                </a:solidFill>
                <a:uFillTx/>
                <a:latin typeface="Arial"/>
                <a:ea typeface="ＭＳ Ｐゴシック"/>
                <a:hlinkClick r:id="rId4"/>
              </a:rPr>
              <a:t>KingCDN.com/NetC6y&amp;B23V</a:t>
            </a:r>
            <a:endParaRPr b="0" lang="en-US" sz="1800" spc="-1" strike="noStrike">
              <a:solidFill>
                <a:srgbClr val="000000"/>
              </a:solidFill>
              <a:latin typeface="Arial"/>
            </a:endParaRPr>
          </a:p>
        </p:txBody>
      </p:sp>
      <p:sp>
        <p:nvSpPr>
          <p:cNvPr id="689" name="TextShape 3"/>
          <p:cNvSpPr txBox="1"/>
          <p:nvPr/>
        </p:nvSpPr>
        <p:spPr>
          <a:xfrm>
            <a:off x="457200" y="2574360"/>
            <a:ext cx="3902040" cy="3842280"/>
          </a:xfrm>
          <a:prstGeom prst="rect">
            <a:avLst/>
          </a:prstGeom>
          <a:noFill/>
          <a:ln>
            <a:noFill/>
          </a:ln>
        </p:spPr>
        <p:txBody>
          <a:bodyPr tIns="91440" bIns="91440">
            <a:noAutofit/>
          </a:bodyPr>
          <a:p>
            <a:pPr>
              <a:lnSpc>
                <a:spcPct val="100000"/>
              </a:lnSpc>
              <a:spcBef>
                <a:spcPts val="400"/>
              </a:spcBef>
            </a:pPr>
            <a:r>
              <a:rPr b="0" lang="en-US" sz="1800" spc="-1" strike="noStrike">
                <a:solidFill>
                  <a:srgbClr val="000000"/>
                </a:solidFill>
                <a:latin typeface="Arial"/>
                <a:ea typeface="Arial"/>
              </a:rPr>
              <a:t>1. Bob gets U</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L for video </a:t>
            </a:r>
            <a:r>
              <a:rPr b="0" lang="en-US" sz="1800" spc="-1" strike="noStrike" u="sng">
                <a:solidFill>
                  <a:srgbClr val="3c1581"/>
                </a:solidFill>
                <a:uFillTx/>
                <a:latin typeface="Arial"/>
                <a:ea typeface="Arial"/>
                <a:hlinkClick r:id="rId5"/>
              </a:rPr>
              <a:t>http://</a:t>
            </a:r>
            <a:r>
              <a:rPr b="0" lang="en-US" sz="1800" spc="-1" strike="noStrike" u="sng">
                <a:solidFill>
                  <a:srgbClr val="3c1581"/>
                </a:solidFill>
                <a:uFillTx/>
                <a:latin typeface="Arial"/>
                <a:ea typeface="Arial"/>
                <a:hlinkClick r:id="rId6"/>
              </a:rPr>
              <a:t>netcinema.com/6Y7B23V </a:t>
            </a:r>
            <a:r>
              <a:rPr b="0" lang="en-US" sz="1800" spc="-1" strike="noStrike">
                <a:solidFill>
                  <a:srgbClr val="000000"/>
                </a:solidFill>
                <a:latin typeface="Arial"/>
                <a:ea typeface="Arial"/>
              </a:rPr>
              <a:t>from netcinema.com web page</a:t>
            </a:r>
            <a:endParaRPr b="0" lang="en-US" sz="1800" spc="-1" strike="noStrike">
              <a:solidFill>
                <a:srgbClr val="000000"/>
              </a:solidFill>
              <a:latin typeface="Arial"/>
            </a:endParaRPr>
          </a:p>
          <a:p>
            <a:pPr>
              <a:lnSpc>
                <a:spcPct val="100000"/>
              </a:lnSpc>
              <a:spcBef>
                <a:spcPts val="400"/>
              </a:spcBef>
            </a:pPr>
            <a:r>
              <a:rPr b="0" lang="en-US" sz="1800" spc="-1" strike="noStrike">
                <a:solidFill>
                  <a:srgbClr val="000000"/>
                </a:solidFill>
                <a:latin typeface="Arial"/>
                <a:ea typeface="Arial"/>
              </a:rPr>
              <a:t>2. resolve </a:t>
            </a:r>
            <a:r>
              <a:rPr b="0" lang="en-US" sz="1800" spc="-1" strike="noStrike" u="sng">
                <a:solidFill>
                  <a:srgbClr val="3c1581"/>
                </a:solidFill>
                <a:uFillTx/>
                <a:latin typeface="Arial"/>
                <a:ea typeface="Arial"/>
                <a:hlinkClick r:id="rId7"/>
              </a:rPr>
              <a:t>http://</a:t>
            </a:r>
            <a:r>
              <a:rPr b="0" lang="en-US" sz="1800" spc="-1" strike="noStrike" u="sng">
                <a:solidFill>
                  <a:srgbClr val="3c1581"/>
                </a:solidFill>
                <a:uFillTx/>
                <a:latin typeface="Arial"/>
                <a:ea typeface="Arial"/>
                <a:hlinkClick r:id="rId8"/>
              </a:rPr>
              <a:t>netcinema.com/6Y7B23V</a:t>
            </a:r>
            <a:r>
              <a:rPr b="0" lang="en-US" sz="1800" spc="-1" strike="noStrike">
                <a:solidFill>
                  <a:srgbClr val="000000"/>
                </a:solidFill>
                <a:latin typeface="Arial"/>
                <a:ea typeface="Arial"/>
              </a:rPr>
              <a:t> via Bob’s local D</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N</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S</a:t>
            </a:r>
            <a:endParaRPr b="0" lang="en-US" sz="1800" spc="-1" strike="noStrike">
              <a:solidFill>
                <a:srgbClr val="000000"/>
              </a:solidFill>
              <a:latin typeface="Arial"/>
            </a:endParaRPr>
          </a:p>
          <a:p>
            <a:pPr>
              <a:lnSpc>
                <a:spcPct val="100000"/>
              </a:lnSpc>
              <a:spcBef>
                <a:spcPts val="400"/>
              </a:spcBef>
            </a:pPr>
            <a:r>
              <a:rPr b="0" lang="en-US" sz="1800" spc="-1" strike="noStrike">
                <a:solidFill>
                  <a:srgbClr val="000000"/>
                </a:solidFill>
                <a:latin typeface="Arial"/>
                <a:ea typeface="Arial"/>
              </a:rPr>
              <a:t>3. netcinema’s D</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N</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S returns U</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R</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L </a:t>
            </a:r>
            <a:r>
              <a:rPr b="0" lang="en-US" sz="1800" spc="-1" strike="noStrike" u="sng">
                <a:solidFill>
                  <a:srgbClr val="3c1581"/>
                </a:solidFill>
                <a:uFillTx/>
                <a:latin typeface="Arial"/>
                <a:ea typeface="Arial"/>
                <a:hlinkClick r:id="rId9"/>
              </a:rPr>
              <a:t>http</a:t>
            </a:r>
            <a:r>
              <a:rPr b="0" lang="en-US" sz="1800" spc="-1" strike="noStrike" u="sng">
                <a:solidFill>
                  <a:srgbClr val="3c1581"/>
                </a:solidFill>
                <a:uFillTx/>
                <a:latin typeface="Arial"/>
                <a:ea typeface="Arial"/>
                <a:hlinkClick r:id="rId10"/>
              </a:rPr>
              <a:t>://</a:t>
            </a:r>
            <a:r>
              <a:rPr b="0" lang="en-US" sz="1800" spc="-1" strike="noStrike" u="sng">
                <a:solidFill>
                  <a:srgbClr val="3c1581"/>
                </a:solidFill>
                <a:uFillTx/>
                <a:latin typeface="Arial"/>
                <a:ea typeface="Arial"/>
                <a:hlinkClick r:id="rId11"/>
              </a:rPr>
              <a:t>KingCDN.com/NetC6y&amp;B23V</a:t>
            </a:r>
            <a:endParaRPr b="0" lang="en-US" sz="1800" spc="-1" strike="noStrike">
              <a:solidFill>
                <a:srgbClr val="000000"/>
              </a:solidFill>
              <a:latin typeface="Arial"/>
            </a:endParaRPr>
          </a:p>
          <a:p>
            <a:pPr>
              <a:lnSpc>
                <a:spcPct val="100000"/>
              </a:lnSpc>
              <a:spcBef>
                <a:spcPts val="400"/>
              </a:spcBef>
            </a:pPr>
            <a:r>
              <a:rPr b="0" lang="en-US" sz="1800" spc="-1" strike="noStrike">
                <a:solidFill>
                  <a:srgbClr val="000000"/>
                </a:solidFill>
                <a:latin typeface="Arial"/>
                <a:ea typeface="Arial"/>
              </a:rPr>
              <a:t>4&amp;5. Resolve </a:t>
            </a:r>
            <a:r>
              <a:rPr b="0" lang="en-US" sz="1800" spc="-1" strike="noStrike" u="sng">
                <a:solidFill>
                  <a:srgbClr val="3c1581"/>
                </a:solidFill>
                <a:uFillTx/>
                <a:latin typeface="Arial"/>
                <a:ea typeface="Arial"/>
                <a:hlinkClick r:id="rId12"/>
              </a:rPr>
              <a:t>http</a:t>
            </a:r>
            <a:r>
              <a:rPr b="0" lang="en-US" sz="1800" spc="-1" strike="noStrike" u="sng">
                <a:solidFill>
                  <a:srgbClr val="3c1581"/>
                </a:solidFill>
                <a:uFillTx/>
                <a:latin typeface="Arial"/>
                <a:ea typeface="Arial"/>
                <a:hlinkClick r:id="rId13"/>
              </a:rPr>
              <a:t>://</a:t>
            </a:r>
            <a:r>
              <a:rPr b="0" lang="en-US" sz="1800" spc="-1" strike="noStrike" u="sng">
                <a:solidFill>
                  <a:srgbClr val="3c1581"/>
                </a:solidFill>
                <a:uFillTx/>
                <a:latin typeface="Arial"/>
                <a:ea typeface="Arial"/>
                <a:hlinkClick r:id="rId14"/>
              </a:rPr>
              <a:t>KingCDN.com/NetC6y&amp;B23 </a:t>
            </a:r>
            <a:r>
              <a:rPr b="0" lang="en-US" sz="1800" spc="-1" strike="noStrike">
                <a:solidFill>
                  <a:srgbClr val="000000"/>
                </a:solidFill>
                <a:latin typeface="Arial"/>
                <a:ea typeface="Arial"/>
              </a:rPr>
              <a:t>via KingC</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D</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N’s authoritative D</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N</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S, which returns I</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P address of KingC</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D</a:t>
            </a:r>
            <a:r>
              <a:rPr b="0" lang="en-US" sz="100" spc="-1" strike="noStrike">
                <a:solidFill>
                  <a:srgbClr val="000000"/>
                </a:solidFill>
                <a:latin typeface="Arial"/>
                <a:ea typeface="Arial"/>
              </a:rPr>
              <a:t> </a:t>
            </a:r>
            <a:r>
              <a:rPr b="0" lang="en-US" sz="1800" spc="-1" strike="noStrike">
                <a:solidFill>
                  <a:srgbClr val="000000"/>
                </a:solidFill>
                <a:latin typeface="Arial"/>
                <a:ea typeface="Arial"/>
              </a:rPr>
              <a:t>N server with video</a:t>
            </a:r>
            <a:endParaRPr b="0" lang="en-US" sz="1800" spc="-1" strike="noStrike">
              <a:solidFill>
                <a:srgbClr val="000000"/>
              </a:solidFill>
              <a:latin typeface="Arial"/>
            </a:endParaRPr>
          </a:p>
        </p:txBody>
      </p:sp>
      <p:pic>
        <p:nvPicPr>
          <p:cNvPr id="690" name="Picture 5" descr="A content access process is as follows. 1, Bob’s P C connects with a net cinema server. 2, Bob’s P C connects with Bob’s local D N S server. 3, Bob’s local D N S server connects with and returns data from net cinema’s authoritative D N S server. 4, Bob’s local D N S server connects with the King C D N Authoritative D N S server and returns data. 5, Bob’s local D N S server connects with Bob’s P C. Bob’s P C connects to the King C D N dot com server, which returns with data."/>
          <p:cNvPicPr/>
          <p:nvPr/>
        </p:nvPicPr>
        <p:blipFill>
          <a:blip r:embed="rId15"/>
          <a:stretch/>
        </p:blipFill>
        <p:spPr>
          <a:xfrm>
            <a:off x="4525920" y="2988360"/>
            <a:ext cx="4242600" cy="3014280"/>
          </a:xfrm>
          <a:prstGeom prst="rect">
            <a:avLst/>
          </a:prstGeom>
          <a:ln>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Case Study: Netflix</a:t>
            </a:r>
            <a:endParaRPr b="0" lang="en-US" sz="3400" spc="-1" strike="noStrike">
              <a:solidFill>
                <a:srgbClr val="000000"/>
              </a:solidFill>
              <a:latin typeface="Arial"/>
            </a:endParaRPr>
          </a:p>
        </p:txBody>
      </p:sp>
      <p:pic>
        <p:nvPicPr>
          <p:cNvPr id="692" name="Picture 16" descr="A Netflix process has 4 parts as follows. 1, Bob manages his Netflix account, using a P C that connects Bob’s P C to Netflix registration and accounting servers. 2, Bob browses Netflix video, connected to the Amazon cloud, which uploads copies of multiple versions of the video to C D N servers. 3, the manifest file for the requested video is returned to Bob’s P C from the cloud. 4, various C D N servers connect to Bob’s P C. "/>
          <p:cNvPicPr/>
          <p:nvPr/>
        </p:nvPicPr>
        <p:blipFill>
          <a:blip r:embed="rId1"/>
          <a:stretch/>
        </p:blipFill>
        <p:spPr>
          <a:xfrm>
            <a:off x="798120" y="1700280"/>
            <a:ext cx="7547040" cy="443808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TextShape 1"/>
          <p:cNvSpPr txBox="1"/>
          <p:nvPr/>
        </p:nvSpPr>
        <p:spPr>
          <a:xfrm>
            <a:off x="457200" y="216000"/>
            <a:ext cx="8229240" cy="109656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MS PGothic"/>
              </a:rPr>
              <a:t>Learning Objectives </a:t>
            </a:r>
            <a:r>
              <a:rPr b="0" lang="en-US" sz="2000" spc="-1" strike="noStrike">
                <a:solidFill>
                  <a:srgbClr val="3399b5"/>
                </a:solidFill>
                <a:latin typeface="Times New Roman"/>
                <a:ea typeface="MS PGothic"/>
              </a:rPr>
              <a:t>(7 of 7)</a:t>
            </a:r>
            <a:endParaRPr b="0" lang="en-US" sz="2000" spc="-1" strike="noStrike">
              <a:solidFill>
                <a:srgbClr val="000000"/>
              </a:solidFill>
              <a:latin typeface="Arial"/>
            </a:endParaRPr>
          </a:p>
        </p:txBody>
      </p:sp>
      <p:sp>
        <p:nvSpPr>
          <p:cNvPr id="694" name="TextShape 2"/>
          <p:cNvSpPr txBox="1"/>
          <p:nvPr/>
        </p:nvSpPr>
        <p:spPr>
          <a:xfrm>
            <a:off x="457200" y="1600200"/>
            <a:ext cx="8229240" cy="4525560"/>
          </a:xfrm>
          <a:prstGeom prst="rect">
            <a:avLst/>
          </a:prstGeom>
          <a:noFill/>
          <a:ln>
            <a:noFill/>
          </a:ln>
        </p:spPr>
        <p:txBody>
          <a:bodyPr tIns="91440" bIns="91440">
            <a:noAutofit/>
          </a:bodyPr>
          <a:p>
            <a:pPr>
              <a:lnSpc>
                <a:spcPct val="100000"/>
              </a:lnSpc>
              <a:spcBef>
                <a:spcPts val="1500"/>
              </a:spcBef>
            </a:pPr>
            <a:r>
              <a:rPr b="1" lang="en-US" sz="2400" spc="-1" strike="noStrike">
                <a:solidFill>
                  <a:srgbClr val="007fa3"/>
                </a:solidFill>
                <a:latin typeface="Arial"/>
                <a:ea typeface="ＭＳ Ｐゴシック"/>
              </a:rPr>
              <a:t>2.1</a:t>
            </a:r>
            <a:r>
              <a:rPr b="1" lang="en-US" sz="24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Principles of network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2.2 </a:t>
            </a:r>
            <a:r>
              <a:rPr b="0" lang="en-US" sz="2400" spc="-1" strike="noStrike">
                <a:solidFill>
                  <a:srgbClr val="000000"/>
                </a:solidFill>
                <a:latin typeface="Arial"/>
                <a:ea typeface="ＭＳ Ｐゴシック"/>
              </a:rPr>
              <a:t>Web and H</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2.3</a:t>
            </a:r>
            <a:r>
              <a:rPr b="0" lang="en-US" sz="2400" spc="-1" strike="noStrike">
                <a:solidFill>
                  <a:srgbClr val="000000"/>
                </a:solidFill>
                <a:latin typeface="Arial"/>
                <a:ea typeface="ＭＳ Ｐゴシック"/>
              </a:rPr>
              <a:t> electronic mail</a:t>
            </a:r>
            <a:endParaRPr b="0" lang="en-US" sz="2400" spc="-1" strike="noStrike">
              <a:solidFill>
                <a:srgbClr val="000000"/>
              </a:solidFill>
              <a:latin typeface="Arial"/>
            </a:endParaRPr>
          </a:p>
          <a:p>
            <a:pPr lvl="1" marL="741600" indent="-284040">
              <a:lnSpc>
                <a:spcPct val="100000"/>
              </a:lnSpc>
              <a:spcBef>
                <a:spcPts val="601"/>
              </a:spcBef>
              <a:buClr>
                <a:srgbClr val="007fa3"/>
              </a:buClr>
              <a:buFont typeface="Arial"/>
              <a:buChar char="−"/>
            </a:pPr>
            <a:r>
              <a:rPr b="0" lang="en-US" sz="2400" spc="-1" strike="noStrike">
                <a:solidFill>
                  <a:srgbClr val="000000"/>
                </a:solidFill>
                <a:latin typeface="Arial"/>
                <a:ea typeface="ＭＳ Ｐゴシック"/>
              </a:rPr>
              <a:t>S</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T</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 P</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O</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P3, I</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M</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A</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P</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ＭＳ Ｐゴシック"/>
              </a:rPr>
              <a:t>2.4</a:t>
            </a:r>
            <a:r>
              <a:rPr b="0" lang="en-US" sz="2400" spc="-1" strike="noStrike">
                <a:solidFill>
                  <a:srgbClr val="000000"/>
                </a:solidFill>
                <a:latin typeface="Arial"/>
                <a:ea typeface="ＭＳ Ｐゴシック"/>
              </a:rPr>
              <a:t> D</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N</a:t>
            </a:r>
            <a:r>
              <a:rPr b="0" lang="en-US" sz="100" spc="-1" strike="noStrike">
                <a:solidFill>
                  <a:srgbClr val="000000"/>
                </a:solidFill>
                <a:latin typeface="Arial"/>
                <a:ea typeface="ＭＳ Ｐゴシック"/>
              </a:rPr>
              <a:t> </a:t>
            </a:r>
            <a:r>
              <a:rPr b="0" lang="en-US" sz="2400" spc="-1" strike="noStrike">
                <a:solidFill>
                  <a:srgbClr val="000000"/>
                </a:solidFill>
                <a:latin typeface="Arial"/>
                <a:ea typeface="ＭＳ Ｐゴシック"/>
              </a:rPr>
              <a:t>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2.5</a:t>
            </a:r>
            <a:r>
              <a:rPr b="0" lang="en-US" sz="2400" spc="-1" strike="noStrike">
                <a:solidFill>
                  <a:srgbClr val="000000"/>
                </a:solidFill>
                <a:latin typeface="Arial"/>
                <a:ea typeface="Arial"/>
              </a:rPr>
              <a:t> P</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2</a:t>
            </a:r>
            <a:r>
              <a:rPr b="0" lang="en-US" sz="100" spc="-1" strike="noStrike">
                <a:solidFill>
                  <a:srgbClr val="000000"/>
                </a:solidFill>
                <a:latin typeface="Arial"/>
                <a:ea typeface="Arial"/>
              </a:rPr>
              <a:t> </a:t>
            </a:r>
            <a:r>
              <a:rPr b="0" lang="en-US" sz="2400" spc="-1" strike="noStrike">
                <a:solidFill>
                  <a:srgbClr val="000000"/>
                </a:solidFill>
                <a:latin typeface="Arial"/>
                <a:ea typeface="Arial"/>
              </a:rPr>
              <a:t>P applications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2.6</a:t>
            </a:r>
            <a:r>
              <a:rPr b="0" lang="en-US" sz="2400" spc="-1" strike="noStrike">
                <a:solidFill>
                  <a:srgbClr val="000000"/>
                </a:solidFill>
                <a:latin typeface="Arial"/>
                <a:ea typeface="Arial"/>
              </a:rPr>
              <a:t> video streaming and content distribution networks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7fa3"/>
                </a:solidFill>
                <a:latin typeface="Arial"/>
                <a:ea typeface="Arial"/>
              </a:rPr>
              <a:t>2.7</a:t>
            </a:r>
            <a:r>
              <a:rPr b="0" lang="en-US" sz="2400" spc="-1" strike="noStrike">
                <a:solidFill>
                  <a:srgbClr val="000000"/>
                </a:solidFill>
                <a:latin typeface="Arial"/>
                <a:ea typeface="Arial"/>
              </a:rPr>
              <a:t> </a:t>
            </a:r>
            <a:r>
              <a:rPr b="1" lang="en-US" sz="2400" spc="-1" strike="noStrike">
                <a:solidFill>
                  <a:srgbClr val="000000"/>
                </a:solidFill>
                <a:latin typeface="Arial"/>
                <a:ea typeface="Arial"/>
              </a:rPr>
              <a:t>socket programming with U</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D</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P and T</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C</a:t>
            </a:r>
            <a:r>
              <a:rPr b="1" lang="en-US" sz="100" spc="-1" strike="noStrike">
                <a:solidFill>
                  <a:srgbClr val="000000"/>
                </a:solidFill>
                <a:latin typeface="Arial"/>
                <a:ea typeface="Arial"/>
              </a:rPr>
              <a:t> </a:t>
            </a:r>
            <a:r>
              <a:rPr b="1" lang="en-US" sz="2400" spc="-1" strike="noStrike">
                <a:solidFill>
                  <a:srgbClr val="000000"/>
                </a:solidFill>
                <a:latin typeface="Arial"/>
                <a:ea typeface="Arial"/>
              </a:rPr>
              <a:t>P</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Socket Programming </a:t>
            </a:r>
            <a:r>
              <a:rPr b="0" lang="en-US" sz="2000" spc="-1" strike="noStrike">
                <a:solidFill>
                  <a:srgbClr val="007fa3"/>
                </a:solidFill>
                <a:latin typeface="Times New Roman"/>
                <a:ea typeface="Times New Roman"/>
              </a:rPr>
              <a:t>(1 of 2)</a:t>
            </a:r>
            <a:endParaRPr b="0" lang="en-US" sz="2000" spc="-1" strike="noStrike">
              <a:solidFill>
                <a:srgbClr val="000000"/>
              </a:solidFill>
              <a:latin typeface="Arial"/>
            </a:endParaRPr>
          </a:p>
        </p:txBody>
      </p:sp>
      <p:sp>
        <p:nvSpPr>
          <p:cNvPr id="696" name="TextShape 2"/>
          <p:cNvSpPr txBox="1"/>
          <p:nvPr/>
        </p:nvSpPr>
        <p:spPr>
          <a:xfrm>
            <a:off x="457200" y="1600200"/>
            <a:ext cx="8229240" cy="1844640"/>
          </a:xfrm>
          <a:prstGeom prst="rect">
            <a:avLst/>
          </a:prstGeom>
          <a:noFill/>
          <a:ln>
            <a:noFill/>
          </a:ln>
        </p:spPr>
        <p:txBody>
          <a:bodyPr tIns="91440" bIns="91440">
            <a:noAutofit/>
          </a:bodyPr>
          <a:p>
            <a:pPr>
              <a:lnSpc>
                <a:spcPct val="100000"/>
              </a:lnSpc>
              <a:spcBef>
                <a:spcPts val="1500"/>
              </a:spcBef>
            </a:pPr>
            <a:r>
              <a:rPr b="1" lang="en-US" sz="2400" spc="-1" strike="noStrike">
                <a:solidFill>
                  <a:srgbClr val="000000"/>
                </a:solidFill>
                <a:latin typeface="Arial"/>
                <a:ea typeface="Arial"/>
              </a:rPr>
              <a:t>goal:</a:t>
            </a:r>
            <a:r>
              <a:rPr b="0" lang="en-US" sz="2400" spc="-1" strike="noStrike">
                <a:solidFill>
                  <a:srgbClr val="000000"/>
                </a:solidFill>
                <a:latin typeface="Arial"/>
                <a:ea typeface="Arial"/>
              </a:rPr>
              <a:t> learn how to build client/server applications that communicate using sockets</a:t>
            </a:r>
            <a:endParaRPr b="0" lang="en-US" sz="2400" spc="-1" strike="noStrike">
              <a:solidFill>
                <a:srgbClr val="000000"/>
              </a:solidFill>
              <a:latin typeface="Arial"/>
            </a:endParaRPr>
          </a:p>
          <a:p>
            <a:pPr>
              <a:lnSpc>
                <a:spcPct val="100000"/>
              </a:lnSpc>
              <a:spcBef>
                <a:spcPts val="1500"/>
              </a:spcBef>
            </a:pPr>
            <a:r>
              <a:rPr b="1" lang="en-US" sz="2400" spc="-1" strike="noStrike">
                <a:solidFill>
                  <a:srgbClr val="000000"/>
                </a:solidFill>
                <a:latin typeface="Arial"/>
                <a:ea typeface="Arial"/>
              </a:rPr>
              <a:t>socket: </a:t>
            </a:r>
            <a:r>
              <a:rPr b="0" lang="en-US" sz="2400" spc="-1" strike="noStrike">
                <a:solidFill>
                  <a:srgbClr val="000000"/>
                </a:solidFill>
                <a:latin typeface="Arial"/>
                <a:ea typeface="Arial"/>
              </a:rPr>
              <a:t>door between application process and end-end-transport protocol</a:t>
            </a:r>
            <a:endParaRPr b="0" lang="en-US" sz="2400" spc="-1" strike="noStrike">
              <a:solidFill>
                <a:srgbClr val="000000"/>
              </a:solidFill>
              <a:latin typeface="Arial"/>
            </a:endParaRPr>
          </a:p>
        </p:txBody>
      </p:sp>
      <p:pic>
        <p:nvPicPr>
          <p:cNvPr id="697" name="Picture 3" descr="2 P C’s are connected over the internet. The P C’s have parts as follows. Application process, which is controlled by the app developer, socket, and transport, network, link, and physical, which are controlled by the O S. "/>
          <p:cNvPicPr/>
          <p:nvPr/>
        </p:nvPicPr>
        <p:blipFill>
          <a:blip r:embed="rId1"/>
          <a:stretch/>
        </p:blipFill>
        <p:spPr>
          <a:xfrm>
            <a:off x="710640" y="3799080"/>
            <a:ext cx="7559280" cy="2305080"/>
          </a:xfrm>
          <a:prstGeom prst="rect">
            <a:avLst/>
          </a:prstGeom>
          <a:ln>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8" name="TextShape 1"/>
          <p:cNvSpPr txBox="1"/>
          <p:nvPr/>
        </p:nvSpPr>
        <p:spPr>
          <a:xfrm>
            <a:off x="457200" y="215280"/>
            <a:ext cx="8229240" cy="1096920"/>
          </a:xfrm>
          <a:prstGeom prst="rect">
            <a:avLst/>
          </a:prstGeom>
          <a:noFill/>
          <a:ln>
            <a:noFill/>
          </a:ln>
        </p:spPr>
        <p:txBody>
          <a:bodyPr tIns="91440" bIns="91440" anchor="b">
            <a:noAutofit/>
          </a:bodyPr>
          <a:p>
            <a:pPr>
              <a:lnSpc>
                <a:spcPct val="100000"/>
              </a:lnSpc>
            </a:pPr>
            <a:r>
              <a:rPr b="1" lang="en-US" sz="3400" spc="-1" strike="noStrike">
                <a:solidFill>
                  <a:srgbClr val="007fa3"/>
                </a:solidFill>
                <a:latin typeface="Times New Roman"/>
                <a:ea typeface="Times New Roman"/>
              </a:rPr>
              <a:t>Socket Programming </a:t>
            </a:r>
            <a:r>
              <a:rPr b="0" lang="en-US" sz="2000" spc="-1" strike="noStrike">
                <a:solidFill>
                  <a:srgbClr val="007fa3"/>
                </a:solidFill>
                <a:latin typeface="Times New Roman"/>
                <a:ea typeface="Times New Roman"/>
              </a:rPr>
              <a:t>(2 of 2)</a:t>
            </a:r>
            <a:endParaRPr b="0" lang="en-US" sz="2000" spc="-1" strike="noStrike">
              <a:solidFill>
                <a:srgbClr val="000000"/>
              </a:solidFill>
              <a:latin typeface="Arial"/>
            </a:endParaRPr>
          </a:p>
        </p:txBody>
      </p:sp>
      <p:sp>
        <p:nvSpPr>
          <p:cNvPr id="699" name="TextShape 2"/>
          <p:cNvSpPr txBox="1"/>
          <p:nvPr/>
        </p:nvSpPr>
        <p:spPr>
          <a:xfrm>
            <a:off x="457200" y="1600200"/>
            <a:ext cx="8229240" cy="1469160"/>
          </a:xfrm>
          <a:prstGeom prst="rect">
            <a:avLst/>
          </a:prstGeom>
          <a:noFill/>
          <a:ln>
            <a:noFill/>
          </a:ln>
        </p:spPr>
        <p:txBody>
          <a:bodyPr tIns="91440" bIns="91440" anchor="ctr">
            <a:noAutofit/>
          </a:bodyPr>
          <a:p>
            <a:pPr marL="343080" indent="-342720">
              <a:lnSpc>
                <a:spcPct val="100000"/>
              </a:lnSpc>
              <a:spcBef>
                <a:spcPts val="601"/>
              </a:spcBef>
            </a:pPr>
            <a:r>
              <a:rPr b="1" lang="en-US" sz="2200" spc="-1" strike="noStrike">
                <a:solidFill>
                  <a:srgbClr val="000000"/>
                </a:solidFill>
                <a:latin typeface="Arial"/>
                <a:ea typeface="Arial"/>
              </a:rPr>
              <a:t>Two socket types for two transport services:</a:t>
            </a:r>
            <a:endParaRPr b="0" lang="en-US" sz="2200" spc="-1" strike="noStrike">
              <a:solidFill>
                <a:srgbClr val="000000"/>
              </a:solidFill>
              <a:latin typeface="Arial"/>
            </a:endParaRPr>
          </a:p>
          <a:p>
            <a:pPr lvl="1"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Arial"/>
              </a:rPr>
              <a:t>U</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D</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P:</a:t>
            </a:r>
            <a:r>
              <a:rPr b="0" lang="en-US" sz="2200" spc="-1" strike="noStrike">
                <a:solidFill>
                  <a:srgbClr val="000000"/>
                </a:solidFill>
                <a:latin typeface="Arial"/>
                <a:ea typeface="Arial"/>
              </a:rPr>
              <a:t> unreliable datagram</a:t>
            </a:r>
            <a:endParaRPr b="0" lang="en-US" sz="2200" spc="-1" strike="noStrike">
              <a:solidFill>
                <a:srgbClr val="000000"/>
              </a:solidFill>
              <a:latin typeface="Arial"/>
            </a:endParaRPr>
          </a:p>
          <a:p>
            <a:pPr lvl="1" marL="255600" indent="-255240">
              <a:lnSpc>
                <a:spcPct val="100000"/>
              </a:lnSpc>
              <a:spcBef>
                <a:spcPts val="1500"/>
              </a:spcBef>
              <a:buClr>
                <a:srgbClr val="007fa3"/>
              </a:buClr>
              <a:buFont typeface="Arial"/>
              <a:buChar char="•"/>
            </a:pPr>
            <a:r>
              <a:rPr b="1" lang="en-US" sz="2200" spc="-1" strike="noStrike">
                <a:solidFill>
                  <a:srgbClr val="000000"/>
                </a:solidFill>
                <a:latin typeface="Arial"/>
                <a:ea typeface="Arial"/>
              </a:rPr>
              <a:t>T</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C</a:t>
            </a:r>
            <a:r>
              <a:rPr b="1" lang="en-US" sz="100" spc="-1" strike="noStrike">
                <a:solidFill>
                  <a:srgbClr val="000000"/>
                </a:solidFill>
                <a:latin typeface="Arial"/>
                <a:ea typeface="Arial"/>
              </a:rPr>
              <a:t> </a:t>
            </a:r>
            <a:r>
              <a:rPr b="1" lang="en-US" sz="2200" spc="-1" strike="noStrike">
                <a:solidFill>
                  <a:srgbClr val="000000"/>
                </a:solidFill>
                <a:latin typeface="Arial"/>
                <a:ea typeface="Arial"/>
              </a:rPr>
              <a:t>P: </a:t>
            </a:r>
            <a:r>
              <a:rPr b="0" lang="en-US" sz="2200" spc="-1" strike="noStrike">
                <a:solidFill>
                  <a:srgbClr val="000000"/>
                </a:solidFill>
                <a:latin typeface="Arial"/>
                <a:ea typeface="Arial"/>
              </a:rPr>
              <a:t>reliable, byte stream-oriented</a:t>
            </a:r>
            <a:endParaRPr b="0" lang="en-US" sz="2200" spc="-1" strike="noStrike">
              <a:solidFill>
                <a:srgbClr val="000000"/>
              </a:solidFill>
              <a:latin typeface="Arial"/>
            </a:endParaRPr>
          </a:p>
        </p:txBody>
      </p:sp>
      <p:sp>
        <p:nvSpPr>
          <p:cNvPr id="700" name="TextShape 3"/>
          <p:cNvSpPr txBox="1"/>
          <p:nvPr/>
        </p:nvSpPr>
        <p:spPr>
          <a:xfrm>
            <a:off x="457200" y="3226680"/>
            <a:ext cx="8229240" cy="3222720"/>
          </a:xfrm>
          <a:prstGeom prst="rect">
            <a:avLst/>
          </a:prstGeom>
          <a:noFill/>
          <a:ln>
            <a:noFill/>
          </a:ln>
        </p:spPr>
        <p:txBody>
          <a:bodyPr tIns="91440" bIns="91440">
            <a:noAutofit/>
          </a:bodyPr>
          <a:p>
            <a:pPr marL="343080" indent="-342720">
              <a:lnSpc>
                <a:spcPct val="85000"/>
              </a:lnSpc>
              <a:spcBef>
                <a:spcPts val="400"/>
              </a:spcBef>
            </a:pPr>
            <a:r>
              <a:rPr b="1" lang="en-US" sz="2200" spc="-1" strike="noStrike">
                <a:solidFill>
                  <a:srgbClr val="000000"/>
                </a:solidFill>
                <a:latin typeface="Arial"/>
                <a:ea typeface="ＭＳ Ｐゴシック"/>
              </a:rPr>
              <a:t>Application Example:</a:t>
            </a:r>
            <a:endParaRPr b="0" lang="en-US" sz="2200" spc="-1" strike="noStrike">
              <a:solidFill>
                <a:srgbClr val="000000"/>
              </a:solidFill>
              <a:latin typeface="Arial"/>
            </a:endParaRPr>
          </a:p>
          <a:p>
            <a:pPr marL="432000" indent="-431640">
              <a:lnSpc>
                <a:spcPct val="100000"/>
              </a:lnSpc>
              <a:spcBef>
                <a:spcPts val="1500"/>
              </a:spcBef>
              <a:buClr>
                <a:srgbClr val="007fa3"/>
              </a:buClr>
              <a:buFont typeface="Arial"/>
              <a:buAutoNum type="arabicPeriod"/>
            </a:pPr>
            <a:r>
              <a:rPr b="0" lang="en-US" sz="2200" spc="-1" strike="noStrike">
                <a:solidFill>
                  <a:srgbClr val="000000"/>
                </a:solidFill>
                <a:latin typeface="Arial"/>
                <a:ea typeface="ＭＳ Ｐゴシック"/>
              </a:rPr>
              <a:t>client reads a line of characters (data) from its keyboard and sends data to server</a:t>
            </a:r>
            <a:endParaRPr b="0" lang="en-US" sz="2200" spc="-1" strike="noStrike">
              <a:solidFill>
                <a:srgbClr val="000000"/>
              </a:solidFill>
              <a:latin typeface="Arial"/>
            </a:endParaRPr>
          </a:p>
          <a:p>
            <a:pPr marL="432000" indent="-431640">
              <a:lnSpc>
                <a:spcPct val="100000"/>
              </a:lnSpc>
              <a:spcBef>
                <a:spcPts val="1500"/>
              </a:spcBef>
              <a:buClr>
                <a:srgbClr val="007fa3"/>
              </a:buClr>
              <a:buFont typeface="Arial"/>
              <a:buAutoNum type="arabicPeriod"/>
            </a:pPr>
            <a:r>
              <a:rPr b="0" lang="en-US" sz="2200" spc="-1" strike="noStrike">
                <a:solidFill>
                  <a:srgbClr val="000000"/>
                </a:solidFill>
                <a:latin typeface="Arial"/>
                <a:ea typeface="ＭＳ Ｐゴシック"/>
              </a:rPr>
              <a:t>server receives the data and converts characters to uppercase</a:t>
            </a:r>
            <a:endParaRPr b="0" lang="en-US" sz="2200" spc="-1" strike="noStrike">
              <a:solidFill>
                <a:srgbClr val="000000"/>
              </a:solidFill>
              <a:latin typeface="Arial"/>
            </a:endParaRPr>
          </a:p>
          <a:p>
            <a:pPr marL="432000" indent="-431640">
              <a:lnSpc>
                <a:spcPct val="100000"/>
              </a:lnSpc>
              <a:spcBef>
                <a:spcPts val="1500"/>
              </a:spcBef>
              <a:buClr>
                <a:srgbClr val="007fa3"/>
              </a:buClr>
              <a:buFont typeface="Arial"/>
              <a:buAutoNum type="arabicPeriod"/>
            </a:pPr>
            <a:r>
              <a:rPr b="0" lang="en-US" sz="2200" spc="-1" strike="noStrike">
                <a:solidFill>
                  <a:srgbClr val="000000"/>
                </a:solidFill>
                <a:latin typeface="Arial"/>
                <a:ea typeface="ＭＳ Ｐゴシック"/>
              </a:rPr>
              <a:t>server sends modified data to client</a:t>
            </a:r>
            <a:endParaRPr b="0" lang="en-US" sz="2200" spc="-1" strike="noStrike">
              <a:solidFill>
                <a:srgbClr val="000000"/>
              </a:solidFill>
              <a:latin typeface="Arial"/>
            </a:endParaRPr>
          </a:p>
          <a:p>
            <a:pPr marL="432000" indent="-431640">
              <a:lnSpc>
                <a:spcPct val="100000"/>
              </a:lnSpc>
              <a:spcBef>
                <a:spcPts val="1500"/>
              </a:spcBef>
              <a:buClr>
                <a:srgbClr val="007fa3"/>
              </a:buClr>
              <a:buFont typeface="Arial"/>
              <a:buAutoNum type="arabicPeriod"/>
            </a:pPr>
            <a:r>
              <a:rPr b="0" lang="en-US" sz="2200" spc="-1" strike="noStrike">
                <a:solidFill>
                  <a:srgbClr val="000000"/>
                </a:solidFill>
                <a:latin typeface="Arial"/>
                <a:ea typeface="ＭＳ Ｐゴシック"/>
              </a:rPr>
              <a:t>client receives modified data and displays line on its screen</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10613</TotalTime>
  <Application>LibreOffice/6.3.3.2$Linux_X86_64 LibreOffice_project/30$Build-2</Application>
  <Words>6319</Words>
  <Paragraphs>853</Paragraphs>
  <Company>SPi</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Kurose/Ross</dc:creator>
  <dc:description/>
  <cp:keywords>Computer Networking</cp:keywords>
  <dc:language>en-US</dc:language>
  <cp:lastModifiedBy/>
  <dcterms:modified xsi:type="dcterms:W3CDTF">2019-12-31T23:35:20Z</dcterms:modified>
  <cp:revision>1548</cp:revision>
  <dc:subject>Computer Science</dc:subject>
  <dc:title>Computer Networking: A Top Down Approach, 7e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SPi</vt:lpwstr>
  </property>
  <property fmtid="{D5CDD505-2E9C-101B-9397-08002B2CF9AE}" pid="4" name="HiddenSlides">
    <vt:i4>0</vt:i4>
  </property>
  <property fmtid="{D5CDD505-2E9C-101B-9397-08002B2CF9AE}" pid="5" name="HyperlinksChanged">
    <vt:bool>0</vt:bool>
  </property>
  <property fmtid="{D5CDD505-2E9C-101B-9397-08002B2CF9AE}" pid="6" name="Jive_LatestUserAccountName">
    <vt:lpwstr>joel</vt:lpwstr>
  </property>
  <property fmtid="{D5CDD505-2E9C-101B-9397-08002B2CF9AE}" pid="7" name="Jive_VersionGuid">
    <vt:lpwstr>2e874262-9747-49d3-bf1e-677aeb587663</vt:lpwstr>
  </property>
  <property fmtid="{D5CDD505-2E9C-101B-9397-08002B2CF9AE}" pid="8" name="LinksUpToDate">
    <vt:bool>0</vt:bool>
  </property>
  <property fmtid="{D5CDD505-2E9C-101B-9397-08002B2CF9AE}" pid="9" name="MMClips">
    <vt:i4>0</vt:i4>
  </property>
  <property fmtid="{D5CDD505-2E9C-101B-9397-08002B2CF9AE}" pid="10" name="Notes">
    <vt:i4>5</vt:i4>
  </property>
  <property fmtid="{D5CDD505-2E9C-101B-9397-08002B2CF9AE}" pid="11" name="Offisync_ProviderInitializationData">
    <vt:lpwstr>https://neo.pearson.com</vt:lpwstr>
  </property>
  <property fmtid="{D5CDD505-2E9C-101B-9397-08002B2CF9AE}" pid="12" name="Offisync_ServerID">
    <vt:lpwstr>7e960520-0e88-4f05-9fa0-24079b61e486</vt:lpwstr>
  </property>
  <property fmtid="{D5CDD505-2E9C-101B-9397-08002B2CF9AE}" pid="13" name="Offisync_UniqueId">
    <vt:lpwstr>682739</vt:lpwstr>
  </property>
  <property fmtid="{D5CDD505-2E9C-101B-9397-08002B2CF9AE}" pid="14" name="Offisync_UpdateToken">
    <vt:lpwstr>2</vt:lpwstr>
  </property>
  <property fmtid="{D5CDD505-2E9C-101B-9397-08002B2CF9AE}" pid="15" name="PresentationFormat">
    <vt:lpwstr>On-screen Show (4:3)</vt:lpwstr>
  </property>
  <property fmtid="{D5CDD505-2E9C-101B-9397-08002B2CF9AE}" pid="16" name="ScaleCrop">
    <vt:bool>0</vt:bool>
  </property>
  <property fmtid="{D5CDD505-2E9C-101B-9397-08002B2CF9AE}" pid="17" name="ShareDoc">
    <vt:bool>0</vt:bool>
  </property>
  <property fmtid="{D5CDD505-2E9C-101B-9397-08002B2CF9AE}" pid="18" name="Slides">
    <vt:i4>110</vt:i4>
  </property>
</Properties>
</file>